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theme/theme5.xml" ContentType="application/vnd.openxmlformats-officedocument.theme+xml"/>
  <Override PartName="/ppt/slideLayouts/slideLayout1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7"/>
  </p:notesMasterIdLst>
  <p:handoutMasterIdLst>
    <p:handoutMasterId r:id="rId38"/>
  </p:handoutMasterIdLst>
  <p:sldIdLst>
    <p:sldId id="1779" r:id="rId7"/>
    <p:sldId id="1836" r:id="rId8"/>
    <p:sldId id="1838" r:id="rId9"/>
    <p:sldId id="1800" r:id="rId10"/>
    <p:sldId id="1856" r:id="rId11"/>
    <p:sldId id="1840" r:id="rId12"/>
    <p:sldId id="1841" r:id="rId13"/>
    <p:sldId id="1858" r:id="rId14"/>
    <p:sldId id="1813" r:id="rId15"/>
    <p:sldId id="1805" r:id="rId16"/>
    <p:sldId id="1821" r:id="rId17"/>
    <p:sldId id="1859" r:id="rId18"/>
    <p:sldId id="1842" r:id="rId19"/>
    <p:sldId id="1843" r:id="rId20"/>
    <p:sldId id="1844" r:id="rId21"/>
    <p:sldId id="1845" r:id="rId22"/>
    <p:sldId id="1846" r:id="rId23"/>
    <p:sldId id="1847" r:id="rId24"/>
    <p:sldId id="1848" r:id="rId25"/>
    <p:sldId id="1849" r:id="rId26"/>
    <p:sldId id="1860" r:id="rId27"/>
    <p:sldId id="1851" r:id="rId28"/>
    <p:sldId id="1853" r:id="rId29"/>
    <p:sldId id="1854" r:id="rId30"/>
    <p:sldId id="1855" r:id="rId31"/>
    <p:sldId id="1799" r:id="rId32"/>
    <p:sldId id="1852" r:id="rId33"/>
    <p:sldId id="1850" r:id="rId34"/>
    <p:sldId id="1861" r:id="rId35"/>
    <p:sldId id="680" r:id="rId36"/>
  </p:sldIdLst>
  <p:sldSz cx="12196763" cy="6858000"/>
  <p:notesSz cx="6805613" cy="9939338"/>
  <p:custDataLst>
    <p:tags r:id="rId39"/>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91D150"/>
    <a:srgbClr val="59595A"/>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25" autoAdjust="0"/>
    <p:restoredTop sz="96291" autoAdjust="0"/>
  </p:normalViewPr>
  <p:slideViewPr>
    <p:cSldViewPr showGuides="1">
      <p:cViewPr varScale="1">
        <p:scale>
          <a:sx n="117" d="100"/>
          <a:sy n="117" d="100"/>
        </p:scale>
        <p:origin x="208"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ags" Target="tags/tag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2023/3/4</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30</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30</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4211299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1163829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ltLang="zh-CN"/>
              <a:t>Click to edit Master title style</a:t>
            </a:r>
            <a:endParaRPr lang="en-US" dirty="0"/>
          </a:p>
        </p:txBody>
      </p:sp>
      <p:sp>
        <p:nvSpPr>
          <p:cNvPr id="3" name="Text Placeholder 2"/>
          <p:cNvSpPr>
            <a:spLocks noGrp="1"/>
          </p:cNvSpPr>
          <p:nvPr>
            <p:ph type="body" sz="quarter" idx="10"/>
          </p:nvPr>
        </p:nvSpPr>
        <p:spPr>
          <a:xfrm>
            <a:off x="584428" y="1435497"/>
            <a:ext cx="11022825" cy="230832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3431490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defRPr kumimoji="0" lang="zh-CN" altLang="en-US" sz="96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2767147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5.xml"/><Relationship Id="rId7"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hyperlink" Target="http://www.mindspore.cn/" TargetMode="External"/><Relationship Id="rId5" Type="http://schemas.openxmlformats.org/officeDocument/2006/relationships/slideLayout" Target="../slideLayouts/slideLayout7.xml"/><Relationship Id="rId10" Type="http://schemas.openxmlformats.org/officeDocument/2006/relationships/hyperlink" Target="http://www.hiascend.com/" TargetMode="External"/><Relationship Id="rId4" Type="http://schemas.openxmlformats.org/officeDocument/2006/relationships/slideLayout" Target="../slideLayouts/slideLayout6.xml"/><Relationship Id="rId9"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hyperlink" Target="http://www.mindspore.cn/" TargetMode="Externa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12.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3.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4.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8"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9"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10">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11">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6" r:id="rId4"/>
    <p:sldLayoutId id="2147483917" r:id="rId5"/>
    <p:sldLayoutId id="2147483920" r:id="rId6"/>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8" r:id="rId3"/>
    <p:sldLayoutId id="2147483919"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5" y="693428"/>
            <a:ext cx="3141050" cy="953563"/>
          </a:xfr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7920880"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AI</a:t>
            </a:r>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专用处理器</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
        <p:nvSpPr>
          <p:cNvPr id="3" name="矩形 2">
            <a:extLst>
              <a:ext uri="{FF2B5EF4-FFF2-40B4-BE49-F238E27FC236}">
                <a16:creationId xmlns:a16="http://schemas.microsoft.com/office/drawing/2014/main" id="{930211A5-A60D-9443-B223-4AB2B7719353}"/>
              </a:ext>
            </a:extLst>
          </p:cNvPr>
          <p:cNvSpPr/>
          <p:nvPr/>
        </p:nvSpPr>
        <p:spPr>
          <a:xfrm>
            <a:off x="3290069" y="939106"/>
            <a:ext cx="3421129"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芯片基础</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C2D85E-D0BA-4446-AD81-E89914A376DB}"/>
              </a:ext>
            </a:extLst>
          </p:cNvPr>
          <p:cNvSpPr>
            <a:spLocks noGrp="1"/>
          </p:cNvSpPr>
          <p:nvPr>
            <p:ph type="title"/>
          </p:nvPr>
        </p:nvSpPr>
        <p:spPr/>
        <p:txBody>
          <a:bodyPr/>
          <a:lstStyle/>
          <a:p>
            <a:r>
              <a:rPr lang="en-US" altLang="zh-CN" dirty="0"/>
              <a:t>AI</a:t>
            </a:r>
            <a:r>
              <a:rPr lang="zh-CN" altLang="en-US" dirty="0"/>
              <a:t> 芯片部署方式：云、边、端</a:t>
            </a:r>
          </a:p>
        </p:txBody>
      </p:sp>
      <p:sp>
        <p:nvSpPr>
          <p:cNvPr id="6" name="内容占位符 5">
            <a:extLst>
              <a:ext uri="{FF2B5EF4-FFF2-40B4-BE49-F238E27FC236}">
                <a16:creationId xmlns:a16="http://schemas.microsoft.com/office/drawing/2014/main" id="{6C417482-0AA1-7849-BEAD-B822FD24D208}"/>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推理系统一般可以部署在云或者边缘。云端部署的推理系统更像传统 </a:t>
            </a:r>
            <a:r>
              <a:rPr lang="en-US" altLang="zh-CN" dirty="0">
                <a:latin typeface="Gill Sans MT" panose="020B0502020104020203" pitchFamily="34" charset="0"/>
              </a:rPr>
              <a:t>Web </a:t>
            </a:r>
            <a:r>
              <a:rPr lang="zh-CN" altLang="en-US" dirty="0">
                <a:latin typeface="Gill Sans MT" panose="020B0502020104020203" pitchFamily="34" charset="0"/>
              </a:rPr>
              <a:t>服务，在边缘侧部署的模型更像手机应用和</a:t>
            </a:r>
            <a:r>
              <a:rPr lang="en-US" altLang="zh-CN" dirty="0">
                <a:latin typeface="Gill Sans MT" panose="020B0502020104020203" pitchFamily="34" charset="0"/>
              </a:rPr>
              <a:t>IOT</a:t>
            </a:r>
            <a:r>
              <a:rPr lang="zh-CN" altLang="en-US" dirty="0">
                <a:latin typeface="Gill Sans MT" panose="020B0502020104020203" pitchFamily="34" charset="0"/>
              </a:rPr>
              <a:t>应用系统。</a:t>
            </a:r>
          </a:p>
          <a:p>
            <a:pPr>
              <a:lnSpc>
                <a:spcPct val="150000"/>
              </a:lnSpc>
            </a:pPr>
            <a:endParaRPr lang="zh-CN" altLang="en-US" dirty="0"/>
          </a:p>
        </p:txBody>
      </p:sp>
      <p:pic>
        <p:nvPicPr>
          <p:cNvPr id="3" name="图片 2">
            <a:extLst>
              <a:ext uri="{FF2B5EF4-FFF2-40B4-BE49-F238E27FC236}">
                <a16:creationId xmlns:a16="http://schemas.microsoft.com/office/drawing/2014/main" id="{F064EC4D-9E7A-764D-9F6C-08FFBD6E9890}"/>
              </a:ext>
            </a:extLst>
          </p:cNvPr>
          <p:cNvPicPr>
            <a:picLocks noChangeAspect="1"/>
          </p:cNvPicPr>
          <p:nvPr/>
        </p:nvPicPr>
        <p:blipFill>
          <a:blip r:embed="rId2"/>
          <a:stretch>
            <a:fillRect/>
          </a:stretch>
        </p:blipFill>
        <p:spPr>
          <a:xfrm>
            <a:off x="3290069" y="2572463"/>
            <a:ext cx="5616624" cy="3605967"/>
          </a:xfrm>
          <a:prstGeom prst="rect">
            <a:avLst/>
          </a:prstGeom>
        </p:spPr>
      </p:pic>
    </p:spTree>
    <p:extLst>
      <p:ext uri="{BB962C8B-B14F-4D97-AF65-F5344CB8AC3E}">
        <p14:creationId xmlns:p14="http://schemas.microsoft.com/office/powerpoint/2010/main" val="122538800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AD6E872-DAAD-0F42-A271-4A45D9282046}"/>
              </a:ext>
            </a:extLst>
          </p:cNvPr>
          <p:cNvSpPr>
            <a:spLocks noGrp="1"/>
          </p:cNvSpPr>
          <p:nvPr>
            <p:ph type="title"/>
          </p:nvPr>
        </p:nvSpPr>
        <p:spPr/>
        <p:txBody>
          <a:bodyPr/>
          <a:lstStyle/>
          <a:p>
            <a:r>
              <a:rPr lang="en-US" altLang="zh-CN" dirty="0"/>
              <a:t>AI</a:t>
            </a:r>
            <a:r>
              <a:rPr lang="zh-CN" altLang="en-US" dirty="0"/>
              <a:t> 芯片部署方式：云、边、端</a:t>
            </a:r>
          </a:p>
        </p:txBody>
      </p:sp>
      <p:pic>
        <p:nvPicPr>
          <p:cNvPr id="6" name="图片 5">
            <a:extLst>
              <a:ext uri="{FF2B5EF4-FFF2-40B4-BE49-F238E27FC236}">
                <a16:creationId xmlns:a16="http://schemas.microsoft.com/office/drawing/2014/main" id="{9B4E236F-3A9E-024D-8D81-1D8A8DD5C54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54438" y="4536854"/>
            <a:ext cx="4877861" cy="1466291"/>
          </a:xfrm>
          <a:prstGeom prst="rect">
            <a:avLst/>
          </a:prstGeom>
        </p:spPr>
      </p:pic>
      <p:pic>
        <p:nvPicPr>
          <p:cNvPr id="9" name="图片 8">
            <a:extLst>
              <a:ext uri="{FF2B5EF4-FFF2-40B4-BE49-F238E27FC236}">
                <a16:creationId xmlns:a16="http://schemas.microsoft.com/office/drawing/2014/main" id="{B0BF03B8-EC3C-C046-A32E-8B06E7D73AD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5630" y="1608475"/>
            <a:ext cx="2160240" cy="1159801"/>
          </a:xfrm>
          <a:prstGeom prst="rect">
            <a:avLst/>
          </a:prstGeom>
        </p:spPr>
      </p:pic>
      <p:pic>
        <p:nvPicPr>
          <p:cNvPr id="11" name="图片 10">
            <a:extLst>
              <a:ext uri="{FF2B5EF4-FFF2-40B4-BE49-F238E27FC236}">
                <a16:creationId xmlns:a16="http://schemas.microsoft.com/office/drawing/2014/main" id="{86E9A112-4ECA-AD44-B8AD-3EC51A5A71A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14098" y="2955637"/>
            <a:ext cx="3568566" cy="1165967"/>
          </a:xfrm>
          <a:prstGeom prst="rect">
            <a:avLst/>
          </a:prstGeom>
        </p:spPr>
      </p:pic>
      <p:pic>
        <p:nvPicPr>
          <p:cNvPr id="13" name="图片 12">
            <a:extLst>
              <a:ext uri="{FF2B5EF4-FFF2-40B4-BE49-F238E27FC236}">
                <a16:creationId xmlns:a16="http://schemas.microsoft.com/office/drawing/2014/main" id="{7FF424B3-815F-EE4E-8333-27B9F65B689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80468" y="1436515"/>
            <a:ext cx="3409568" cy="1466291"/>
          </a:xfrm>
          <a:prstGeom prst="rect">
            <a:avLst/>
          </a:prstGeom>
        </p:spPr>
      </p:pic>
      <p:pic>
        <p:nvPicPr>
          <p:cNvPr id="15" name="图片 14">
            <a:extLst>
              <a:ext uri="{FF2B5EF4-FFF2-40B4-BE49-F238E27FC236}">
                <a16:creationId xmlns:a16="http://schemas.microsoft.com/office/drawing/2014/main" id="{E3C6AA5C-9664-7F48-AE9F-C10EC204176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5871" y="3681703"/>
            <a:ext cx="3414153" cy="2276102"/>
          </a:xfrm>
          <a:prstGeom prst="rect">
            <a:avLst/>
          </a:prstGeom>
        </p:spPr>
      </p:pic>
      <p:sp>
        <p:nvSpPr>
          <p:cNvPr id="16" name="椭圆 15">
            <a:extLst>
              <a:ext uri="{FF2B5EF4-FFF2-40B4-BE49-F238E27FC236}">
                <a16:creationId xmlns:a16="http://schemas.microsoft.com/office/drawing/2014/main" id="{6DD6FD53-9C15-3C43-87E3-B3F33214544D}"/>
              </a:ext>
            </a:extLst>
          </p:cNvPr>
          <p:cNvSpPr/>
          <p:nvPr/>
        </p:nvSpPr>
        <p:spPr bwMode="auto">
          <a:xfrm>
            <a:off x="913805" y="1988840"/>
            <a:ext cx="360040" cy="36004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spcBef>
                <a:spcPct val="0"/>
              </a:spcBef>
              <a:spcAft>
                <a:spcPct val="0"/>
              </a:spcAft>
              <a:buClr>
                <a:srgbClr val="CC9900"/>
              </a:buClr>
              <a:buSzTx/>
              <a:tabLst/>
            </a:pPr>
            <a:r>
              <a:rPr lang="en-US" altLang="zh-CN" b="1" dirty="0">
                <a:solidFill>
                  <a:schemeClr val="bg1"/>
                </a:solidFill>
                <a:latin typeface="Arial" charset="0"/>
                <a:ea typeface="SimSun" pitchFamily="2" charset="-122"/>
              </a:rPr>
              <a:t>1</a:t>
            </a:r>
            <a:endParaRPr kumimoji="0" lang="zh-CN" altLang="en-US" sz="1800" b="1" i="0" u="none" strike="noStrike" cap="none" normalizeH="0" baseline="0" dirty="0">
              <a:ln>
                <a:noFill/>
              </a:ln>
              <a:solidFill>
                <a:schemeClr val="bg1"/>
              </a:solidFill>
              <a:effectLst/>
              <a:latin typeface="Arial" charset="0"/>
              <a:ea typeface="SimSun" pitchFamily="2" charset="-122"/>
            </a:endParaRPr>
          </a:p>
        </p:txBody>
      </p:sp>
      <p:sp>
        <p:nvSpPr>
          <p:cNvPr id="17" name="椭圆 16">
            <a:extLst>
              <a:ext uri="{FF2B5EF4-FFF2-40B4-BE49-F238E27FC236}">
                <a16:creationId xmlns:a16="http://schemas.microsoft.com/office/drawing/2014/main" id="{F7634937-9A0D-8142-B3BC-617A61EA723C}"/>
              </a:ext>
            </a:extLst>
          </p:cNvPr>
          <p:cNvSpPr/>
          <p:nvPr/>
        </p:nvSpPr>
        <p:spPr bwMode="auto">
          <a:xfrm>
            <a:off x="7250509" y="1935171"/>
            <a:ext cx="360040" cy="36004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spcBef>
                <a:spcPct val="0"/>
              </a:spcBef>
              <a:spcAft>
                <a:spcPct val="0"/>
              </a:spcAft>
              <a:buClr>
                <a:srgbClr val="CC9900"/>
              </a:buClr>
              <a:buSzTx/>
              <a:tabLst/>
            </a:pPr>
            <a:r>
              <a:rPr lang="en-US" altLang="zh-CN" b="1" dirty="0">
                <a:solidFill>
                  <a:schemeClr val="bg1"/>
                </a:solidFill>
                <a:latin typeface="Arial" charset="0"/>
                <a:ea typeface="SimSun" pitchFamily="2" charset="-122"/>
              </a:rPr>
              <a:t>2</a:t>
            </a:r>
            <a:endParaRPr kumimoji="0" lang="zh-CN" altLang="en-US" sz="1800" b="1" i="0" u="none" strike="noStrike" cap="none" normalizeH="0" baseline="0" dirty="0">
              <a:ln>
                <a:noFill/>
              </a:ln>
              <a:solidFill>
                <a:schemeClr val="bg1"/>
              </a:solidFill>
              <a:effectLst/>
              <a:latin typeface="Arial" charset="0"/>
              <a:ea typeface="SimSun" pitchFamily="2" charset="-122"/>
            </a:endParaRPr>
          </a:p>
        </p:txBody>
      </p:sp>
      <p:sp>
        <p:nvSpPr>
          <p:cNvPr id="18" name="椭圆 17">
            <a:extLst>
              <a:ext uri="{FF2B5EF4-FFF2-40B4-BE49-F238E27FC236}">
                <a16:creationId xmlns:a16="http://schemas.microsoft.com/office/drawing/2014/main" id="{159416AE-7118-4449-AE24-D855BEE9240D}"/>
              </a:ext>
            </a:extLst>
          </p:cNvPr>
          <p:cNvSpPr/>
          <p:nvPr/>
        </p:nvSpPr>
        <p:spPr bwMode="auto">
          <a:xfrm>
            <a:off x="3779473" y="3429000"/>
            <a:ext cx="360040" cy="36004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spcBef>
                <a:spcPct val="0"/>
              </a:spcBef>
              <a:spcAft>
                <a:spcPct val="0"/>
              </a:spcAft>
              <a:buClr>
                <a:srgbClr val="CC9900"/>
              </a:buClr>
              <a:buSzTx/>
              <a:tabLst/>
            </a:pPr>
            <a:r>
              <a:rPr lang="en-US" altLang="zh-CN" b="1" dirty="0">
                <a:solidFill>
                  <a:schemeClr val="bg1"/>
                </a:solidFill>
                <a:latin typeface="Arial" charset="0"/>
                <a:ea typeface="SimSun" pitchFamily="2" charset="-122"/>
              </a:rPr>
              <a:t>3</a:t>
            </a:r>
            <a:endParaRPr kumimoji="0" lang="zh-CN" altLang="en-US" sz="1800" b="1" i="0" u="none" strike="noStrike" cap="none" normalizeH="0" baseline="0" dirty="0">
              <a:ln>
                <a:noFill/>
              </a:ln>
              <a:solidFill>
                <a:schemeClr val="bg1"/>
              </a:solidFill>
              <a:effectLst/>
              <a:latin typeface="Arial" charset="0"/>
              <a:ea typeface="SimSun" pitchFamily="2" charset="-122"/>
            </a:endParaRPr>
          </a:p>
        </p:txBody>
      </p:sp>
      <p:sp>
        <p:nvSpPr>
          <p:cNvPr id="19" name="椭圆 18">
            <a:extLst>
              <a:ext uri="{FF2B5EF4-FFF2-40B4-BE49-F238E27FC236}">
                <a16:creationId xmlns:a16="http://schemas.microsoft.com/office/drawing/2014/main" id="{F8221412-D6D3-CE41-90A9-940D803FD717}"/>
              </a:ext>
            </a:extLst>
          </p:cNvPr>
          <p:cNvSpPr/>
          <p:nvPr/>
        </p:nvSpPr>
        <p:spPr bwMode="auto">
          <a:xfrm>
            <a:off x="1317386" y="4459714"/>
            <a:ext cx="360040" cy="36004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spcBef>
                <a:spcPct val="0"/>
              </a:spcBef>
              <a:spcAft>
                <a:spcPct val="0"/>
              </a:spcAft>
              <a:buClr>
                <a:srgbClr val="CC9900"/>
              </a:buClr>
              <a:buSzTx/>
              <a:tabLst/>
            </a:pPr>
            <a:r>
              <a:rPr lang="en-US" altLang="zh-CN" b="1" dirty="0">
                <a:solidFill>
                  <a:schemeClr val="bg1"/>
                </a:solidFill>
                <a:latin typeface="Arial" charset="0"/>
                <a:ea typeface="SimSun" pitchFamily="2" charset="-122"/>
              </a:rPr>
              <a:t>4</a:t>
            </a:r>
            <a:endParaRPr kumimoji="0" lang="zh-CN" altLang="en-US" sz="1800" b="1" i="0" u="none" strike="noStrike" cap="none" normalizeH="0" baseline="0" dirty="0">
              <a:ln>
                <a:noFill/>
              </a:ln>
              <a:solidFill>
                <a:schemeClr val="bg1"/>
              </a:solidFill>
              <a:effectLst/>
              <a:latin typeface="Arial" charset="0"/>
              <a:ea typeface="SimSun" pitchFamily="2" charset="-122"/>
            </a:endParaRPr>
          </a:p>
        </p:txBody>
      </p:sp>
      <p:sp>
        <p:nvSpPr>
          <p:cNvPr id="20" name="椭圆 19">
            <a:extLst>
              <a:ext uri="{FF2B5EF4-FFF2-40B4-BE49-F238E27FC236}">
                <a16:creationId xmlns:a16="http://schemas.microsoft.com/office/drawing/2014/main" id="{6D358AF7-7E29-1140-8F5A-7B2279145844}"/>
              </a:ext>
            </a:extLst>
          </p:cNvPr>
          <p:cNvSpPr/>
          <p:nvPr/>
        </p:nvSpPr>
        <p:spPr bwMode="auto">
          <a:xfrm>
            <a:off x="9410749" y="4459714"/>
            <a:ext cx="360040" cy="36004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spcBef>
                <a:spcPct val="0"/>
              </a:spcBef>
              <a:spcAft>
                <a:spcPct val="0"/>
              </a:spcAft>
              <a:buClr>
                <a:srgbClr val="CC9900"/>
              </a:buClr>
              <a:buSzTx/>
              <a:tabLst/>
            </a:pPr>
            <a:r>
              <a:rPr lang="en-US" altLang="zh-CN" b="1" dirty="0">
                <a:solidFill>
                  <a:schemeClr val="bg1"/>
                </a:solidFill>
                <a:latin typeface="Arial" charset="0"/>
                <a:ea typeface="SimSun" pitchFamily="2" charset="-122"/>
              </a:rPr>
              <a:t>5</a:t>
            </a:r>
            <a:endParaRPr kumimoji="0" lang="zh-CN" altLang="en-US" sz="1800" b="1" i="0" u="none" strike="noStrike" cap="none" normalizeH="0" baseline="0" dirty="0">
              <a:ln>
                <a:noFill/>
              </a:ln>
              <a:solidFill>
                <a:schemeClr val="bg1"/>
              </a:solidFill>
              <a:effectLst/>
              <a:latin typeface="Arial" charset="0"/>
              <a:ea typeface="SimSun" pitchFamily="2" charset="-122"/>
            </a:endParaRPr>
          </a:p>
        </p:txBody>
      </p:sp>
    </p:spTree>
    <p:extLst>
      <p:ext uri="{BB962C8B-B14F-4D97-AF65-F5344CB8AC3E}">
        <p14:creationId xmlns:p14="http://schemas.microsoft.com/office/powerpoint/2010/main" val="253630191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10D36-6D64-3448-8418-EE4484F1A8BD}"/>
              </a:ext>
            </a:extLst>
          </p:cNvPr>
          <p:cNvSpPr>
            <a:spLocks noGrp="1"/>
          </p:cNvSpPr>
          <p:nvPr>
            <p:ph type="title"/>
          </p:nvPr>
        </p:nvSpPr>
        <p:spPr/>
        <p:txBody>
          <a:bodyPr/>
          <a:lstStyle/>
          <a:p>
            <a:pPr latinLnBrk="1">
              <a:lnSpc>
                <a:spcPct val="120000"/>
              </a:lnSpc>
            </a:pPr>
            <a:r>
              <a:rPr lang="en-US" altLang="zh-CN" dirty="0">
                <a:solidFill>
                  <a:srgbClr val="C00000"/>
                </a:solidFill>
              </a:rPr>
              <a:t>RoadMap</a:t>
            </a:r>
            <a:br>
              <a:rPr lang="en-US" altLang="zh-CN" dirty="0">
                <a:solidFill>
                  <a:srgbClr val="C00000"/>
                </a:solidFill>
              </a:rPr>
            </a:br>
            <a:r>
              <a:rPr lang="en-US" altLang="zh-CN" dirty="0">
                <a:solidFill>
                  <a:srgbClr val="C00000"/>
                </a:solidFill>
              </a:rPr>
              <a:t>AI</a:t>
            </a:r>
            <a:r>
              <a:rPr lang="zh-CN" altLang="en-US" dirty="0">
                <a:solidFill>
                  <a:srgbClr val="C00000"/>
                </a:solidFill>
              </a:rPr>
              <a:t> 芯片技术路线</a:t>
            </a:r>
          </a:p>
        </p:txBody>
      </p:sp>
    </p:spTree>
    <p:extLst>
      <p:ext uri="{BB962C8B-B14F-4D97-AF65-F5344CB8AC3E}">
        <p14:creationId xmlns:p14="http://schemas.microsoft.com/office/powerpoint/2010/main" val="712611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EE401ED-69AA-D748-B3A9-54AA812BAD29}"/>
              </a:ext>
            </a:extLst>
          </p:cNvPr>
          <p:cNvSpPr>
            <a:spLocks noGrp="1"/>
          </p:cNvSpPr>
          <p:nvPr>
            <p:ph type="title"/>
          </p:nvPr>
        </p:nvSpPr>
        <p:spPr/>
        <p:txBody>
          <a:bodyPr/>
          <a:lstStyle/>
          <a:p>
            <a:r>
              <a:rPr lang="en-US" altLang="zh-CN" dirty="0"/>
              <a:t>AI</a:t>
            </a:r>
            <a:r>
              <a:rPr lang="zh-CN" altLang="en-US" dirty="0"/>
              <a:t> 芯片技术路线</a:t>
            </a:r>
          </a:p>
        </p:txBody>
      </p:sp>
      <p:sp>
        <p:nvSpPr>
          <p:cNvPr id="6" name="内容占位符 5">
            <a:extLst>
              <a:ext uri="{FF2B5EF4-FFF2-40B4-BE49-F238E27FC236}">
                <a16:creationId xmlns:a16="http://schemas.microsoft.com/office/drawing/2014/main" id="{92253D20-995B-A248-B05A-BD792C4DBFD2}"/>
              </a:ext>
            </a:extLst>
          </p:cNvPr>
          <p:cNvSpPr>
            <a:spLocks noGrp="1"/>
          </p:cNvSpPr>
          <p:nvPr>
            <p:ph sz="half" idx="1"/>
          </p:nvPr>
        </p:nvSpPr>
        <p:spPr>
          <a:xfrm>
            <a:off x="625339" y="1412776"/>
            <a:ext cx="10963473" cy="432048"/>
          </a:xfrm>
        </p:spPr>
        <p:txBody>
          <a:bodyPr/>
          <a:lstStyle/>
          <a:p>
            <a:r>
              <a:rPr lang="zh-CN" altLang="en-US" dirty="0">
                <a:latin typeface="Gill Sans MT" panose="020B0502020104020203" pitchFamily="34" charset="0"/>
              </a:rPr>
              <a:t>作为加速应用的</a:t>
            </a:r>
            <a:r>
              <a:rPr lang="en-US" altLang="zh-CN" dirty="0">
                <a:latin typeface="Gill Sans MT" panose="020B0502020104020203" pitchFamily="34" charset="0"/>
              </a:rPr>
              <a:t>AI</a:t>
            </a:r>
            <a:r>
              <a:rPr lang="zh-CN" altLang="en-US" dirty="0">
                <a:latin typeface="Gill Sans MT" panose="020B0502020104020203" pitchFamily="34" charset="0"/>
              </a:rPr>
              <a:t>芯片，主要的技术路线有三种：</a:t>
            </a:r>
            <a:r>
              <a:rPr lang="en-US" altLang="zh-CN" b="1" dirty="0">
                <a:latin typeface="Gill Sans MT" panose="020B0502020104020203" pitchFamily="34" charset="0"/>
              </a:rPr>
              <a:t>GPU</a:t>
            </a:r>
            <a:r>
              <a:rPr lang="zh-CN" altLang="en-US" b="1" dirty="0">
                <a:latin typeface="Gill Sans MT" panose="020B0502020104020203" pitchFamily="34" charset="0"/>
              </a:rPr>
              <a:t>、</a:t>
            </a:r>
            <a:r>
              <a:rPr lang="en-US" altLang="zh-CN" b="1" dirty="0">
                <a:latin typeface="Gill Sans MT" panose="020B0502020104020203" pitchFamily="34" charset="0"/>
              </a:rPr>
              <a:t>FPGA</a:t>
            </a:r>
            <a:r>
              <a:rPr lang="zh-CN" altLang="en-US" b="1" dirty="0">
                <a:latin typeface="Gill Sans MT" panose="020B0502020104020203" pitchFamily="34" charset="0"/>
              </a:rPr>
              <a:t>、</a:t>
            </a:r>
            <a:r>
              <a:rPr lang="en-US" altLang="zh-CN" b="1" dirty="0">
                <a:latin typeface="Gill Sans MT" panose="020B0502020104020203" pitchFamily="34" charset="0"/>
              </a:rPr>
              <a:t>ASIC</a:t>
            </a:r>
            <a:r>
              <a:rPr lang="zh-CN" altLang="en-US" dirty="0">
                <a:latin typeface="Gill Sans MT" panose="020B0502020104020203" pitchFamily="34" charset="0"/>
              </a:rPr>
              <a:t>。</a:t>
            </a:r>
          </a:p>
        </p:txBody>
      </p:sp>
      <p:pic>
        <p:nvPicPr>
          <p:cNvPr id="8" name="图片 7">
            <a:extLst>
              <a:ext uri="{FF2B5EF4-FFF2-40B4-BE49-F238E27FC236}">
                <a16:creationId xmlns:a16="http://schemas.microsoft.com/office/drawing/2014/main" id="{11D175C9-DF81-0A43-A6F5-C11858BAE553}"/>
              </a:ext>
            </a:extLst>
          </p:cNvPr>
          <p:cNvPicPr>
            <a:picLocks noChangeAspect="1"/>
          </p:cNvPicPr>
          <p:nvPr/>
        </p:nvPicPr>
        <p:blipFill>
          <a:blip r:embed="rId2"/>
          <a:stretch>
            <a:fillRect/>
          </a:stretch>
        </p:blipFill>
        <p:spPr>
          <a:xfrm>
            <a:off x="2281957" y="2069901"/>
            <a:ext cx="8114605" cy="4084121"/>
          </a:xfrm>
          <a:prstGeom prst="rect">
            <a:avLst/>
          </a:prstGeom>
        </p:spPr>
      </p:pic>
    </p:spTree>
    <p:extLst>
      <p:ext uri="{BB962C8B-B14F-4D97-AF65-F5344CB8AC3E}">
        <p14:creationId xmlns:p14="http://schemas.microsoft.com/office/powerpoint/2010/main" val="2181019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3021CF-4CE3-CE40-BA78-2B8DA022D1F9}"/>
              </a:ext>
            </a:extLst>
          </p:cNvPr>
          <p:cNvSpPr>
            <a:spLocks noGrp="1"/>
          </p:cNvSpPr>
          <p:nvPr>
            <p:ph type="title"/>
          </p:nvPr>
        </p:nvSpPr>
        <p:spPr/>
        <p:txBody>
          <a:bodyPr/>
          <a:lstStyle/>
          <a:p>
            <a:r>
              <a:rPr lang="en-US" altLang="zh-CN" dirty="0"/>
              <a:t>GPU</a:t>
            </a:r>
            <a:endParaRPr kumimoji="1" lang="zh-CN" altLang="en-US" dirty="0"/>
          </a:p>
        </p:txBody>
      </p:sp>
      <p:sp>
        <p:nvSpPr>
          <p:cNvPr id="5" name="内容占位符 4">
            <a:extLst>
              <a:ext uri="{FF2B5EF4-FFF2-40B4-BE49-F238E27FC236}">
                <a16:creationId xmlns:a16="http://schemas.microsoft.com/office/drawing/2014/main" id="{F0169CE8-7344-D14E-817B-66FC7107C8CF}"/>
              </a:ext>
            </a:extLst>
          </p:cNvPr>
          <p:cNvSpPr>
            <a:spLocks noGrp="1"/>
          </p:cNvSpPr>
          <p:nvPr>
            <p:ph sz="half" idx="1"/>
          </p:nvPr>
        </p:nvSpPr>
        <p:spPr/>
        <p:txBody>
          <a:bodyPr/>
          <a:lstStyle/>
          <a:p>
            <a:pPr>
              <a:lnSpc>
                <a:spcPct val="150000"/>
              </a:lnSpc>
            </a:pPr>
            <a:r>
              <a:rPr lang="en-US" altLang="zh-CN" b="1" dirty="0">
                <a:latin typeface="Gill Sans MT" panose="020B0502020104020203" pitchFamily="34" charset="0"/>
              </a:rPr>
              <a:t>GPU</a:t>
            </a:r>
            <a:r>
              <a:rPr lang="zh-CN" altLang="en-US" b="1" dirty="0">
                <a:latin typeface="Gill Sans MT" panose="020B0502020104020203" pitchFamily="34" charset="0"/>
              </a:rPr>
              <a:t>（</a:t>
            </a:r>
            <a:r>
              <a:rPr lang="en-US" altLang="zh-CN" b="1" dirty="0">
                <a:latin typeface="Gill Sans MT" panose="020B0502020104020203" pitchFamily="34" charset="0"/>
              </a:rPr>
              <a:t>Graphics Processing Unit</a:t>
            </a:r>
            <a:r>
              <a:rPr lang="zh-CN" altLang="en-US" b="1" dirty="0">
                <a:latin typeface="Gill Sans MT" panose="020B0502020104020203" pitchFamily="34" charset="0"/>
              </a:rPr>
              <a:t>），图形处理器：</a:t>
            </a:r>
            <a:r>
              <a:rPr lang="zh-CN" altLang="en-US" dirty="0">
                <a:latin typeface="Gill Sans MT" panose="020B0502020104020203" pitchFamily="34" charset="0"/>
              </a:rPr>
              <a:t>是一种由大量核心组成的大规模并行计算架构，专为同时处理多重任务而设计。</a:t>
            </a:r>
            <a:r>
              <a:rPr lang="en-US" altLang="zh-CN" dirty="0">
                <a:latin typeface="Gill Sans MT" panose="020B0502020104020203" pitchFamily="34" charset="0"/>
              </a:rPr>
              <a:t>GPU</a:t>
            </a:r>
            <a:r>
              <a:rPr lang="zh-CN" altLang="en-US" dirty="0">
                <a:latin typeface="Gill Sans MT" panose="020B0502020104020203" pitchFamily="34" charset="0"/>
              </a:rPr>
              <a:t>是专门处理图像计算的，包括各种特效的显示，更加针对图像的渲染等计算算法。这些算法与深度学习的算法还是有比较大的区别。当然，</a:t>
            </a:r>
            <a:r>
              <a:rPr lang="en-US" altLang="zh-CN" dirty="0">
                <a:latin typeface="Gill Sans MT" panose="020B0502020104020203" pitchFamily="34" charset="0"/>
              </a:rPr>
              <a:t>GPU</a:t>
            </a:r>
            <a:r>
              <a:rPr lang="zh-CN" altLang="en-US" dirty="0">
                <a:latin typeface="Gill Sans MT" panose="020B0502020104020203" pitchFamily="34" charset="0"/>
              </a:rPr>
              <a:t>非常适合做并行计算，也可以用来给</a:t>
            </a:r>
            <a:r>
              <a:rPr lang="en-US" altLang="zh-CN" dirty="0">
                <a:latin typeface="Gill Sans MT" panose="020B0502020104020203" pitchFamily="34" charset="0"/>
              </a:rPr>
              <a:t>AI</a:t>
            </a:r>
            <a:r>
              <a:rPr lang="zh-CN" altLang="en-US" dirty="0">
                <a:latin typeface="Gill Sans MT" panose="020B0502020104020203" pitchFamily="34" charset="0"/>
              </a:rPr>
              <a:t>加速。</a:t>
            </a:r>
          </a:p>
          <a:p>
            <a:pPr>
              <a:lnSpc>
                <a:spcPct val="150000"/>
              </a:lnSpc>
            </a:pPr>
            <a:r>
              <a:rPr lang="en-US" altLang="zh-CN" dirty="0">
                <a:latin typeface="Gill Sans MT" panose="020B0502020104020203" pitchFamily="34" charset="0"/>
              </a:rPr>
              <a:t>GPU</a:t>
            </a:r>
            <a:r>
              <a:rPr lang="zh-CN" altLang="en-US" dirty="0">
                <a:latin typeface="Gill Sans MT" panose="020B0502020104020203" pitchFamily="34" charset="0"/>
              </a:rPr>
              <a:t>因良好的矩阵计算能力和并行计算优势，最早被用于</a:t>
            </a:r>
            <a:r>
              <a:rPr lang="en-US" altLang="zh-CN" dirty="0">
                <a:latin typeface="Gill Sans MT" panose="020B0502020104020203" pitchFamily="34" charset="0"/>
              </a:rPr>
              <a:t>AI</a:t>
            </a:r>
            <a:r>
              <a:rPr lang="zh-CN" altLang="en-US" dirty="0">
                <a:latin typeface="Gill Sans MT" panose="020B0502020104020203" pitchFamily="34" charset="0"/>
              </a:rPr>
              <a:t>计算，在数据中心中获得大量应用。</a:t>
            </a:r>
            <a:r>
              <a:rPr lang="en-US" altLang="zh-CN" dirty="0">
                <a:latin typeface="Gill Sans MT" panose="020B0502020104020203" pitchFamily="34" charset="0"/>
              </a:rPr>
              <a:t>GPU</a:t>
            </a:r>
            <a:r>
              <a:rPr lang="zh-CN" altLang="en-US" dirty="0">
                <a:latin typeface="Gill Sans MT" panose="020B0502020104020203" pitchFamily="34" charset="0"/>
              </a:rPr>
              <a:t>采用并行架构，超过</a:t>
            </a:r>
            <a:r>
              <a:rPr lang="en-US" altLang="zh-CN" dirty="0">
                <a:latin typeface="Gill Sans MT" panose="020B0502020104020203" pitchFamily="34" charset="0"/>
              </a:rPr>
              <a:t>80%</a:t>
            </a:r>
            <a:r>
              <a:rPr lang="zh-CN" altLang="en-US" dirty="0">
                <a:latin typeface="Gill Sans MT" panose="020B0502020104020203" pitchFamily="34" charset="0"/>
              </a:rPr>
              <a:t>部分为运算单元，具备较高性能运算速度。相比较下，</a:t>
            </a:r>
            <a:r>
              <a:rPr lang="en-US" altLang="zh-CN" dirty="0">
                <a:latin typeface="Gill Sans MT" panose="020B0502020104020203" pitchFamily="34" charset="0"/>
              </a:rPr>
              <a:t>CPU</a:t>
            </a:r>
            <a:r>
              <a:rPr lang="zh-CN" altLang="en-US" dirty="0">
                <a:latin typeface="Gill Sans MT" panose="020B0502020104020203" pitchFamily="34" charset="0"/>
              </a:rPr>
              <a:t>仅有</a:t>
            </a:r>
            <a:r>
              <a:rPr lang="en-US" altLang="zh-CN" dirty="0">
                <a:latin typeface="Gill Sans MT" panose="020B0502020104020203" pitchFamily="34" charset="0"/>
              </a:rPr>
              <a:t>20%</a:t>
            </a:r>
            <a:r>
              <a:rPr lang="zh-CN" altLang="en-US" dirty="0">
                <a:latin typeface="Gill Sans MT" panose="020B0502020104020203" pitchFamily="34" charset="0"/>
              </a:rPr>
              <a:t>为运算单元，更多的是逻辑单元，因此</a:t>
            </a:r>
            <a:r>
              <a:rPr lang="en-US" altLang="zh-CN" dirty="0">
                <a:latin typeface="Gill Sans MT" panose="020B0502020104020203" pitchFamily="34" charset="0"/>
              </a:rPr>
              <a:t>CPU</a:t>
            </a:r>
            <a:r>
              <a:rPr lang="zh-CN" altLang="en-US" dirty="0">
                <a:latin typeface="Gill Sans MT" panose="020B0502020104020203" pitchFamily="34" charset="0"/>
              </a:rPr>
              <a:t>擅长逻辑控制与串行运算，而</a:t>
            </a:r>
            <a:r>
              <a:rPr lang="en-US" altLang="zh-CN" dirty="0">
                <a:latin typeface="Gill Sans MT" panose="020B0502020104020203" pitchFamily="34" charset="0"/>
              </a:rPr>
              <a:t>GPU</a:t>
            </a:r>
            <a:r>
              <a:rPr lang="zh-CN" altLang="en-US" dirty="0">
                <a:latin typeface="Gill Sans MT" panose="020B0502020104020203" pitchFamily="34" charset="0"/>
              </a:rPr>
              <a:t>擅长大规模并行运算。</a:t>
            </a:r>
          </a:p>
        </p:txBody>
      </p:sp>
    </p:spTree>
    <p:extLst>
      <p:ext uri="{BB962C8B-B14F-4D97-AF65-F5344CB8AC3E}">
        <p14:creationId xmlns:p14="http://schemas.microsoft.com/office/powerpoint/2010/main" val="317380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3021CF-4CE3-CE40-BA78-2B8DA022D1F9}"/>
              </a:ext>
            </a:extLst>
          </p:cNvPr>
          <p:cNvSpPr>
            <a:spLocks noGrp="1"/>
          </p:cNvSpPr>
          <p:nvPr>
            <p:ph type="title"/>
          </p:nvPr>
        </p:nvSpPr>
        <p:spPr/>
        <p:txBody>
          <a:bodyPr/>
          <a:lstStyle/>
          <a:p>
            <a:r>
              <a:rPr lang="en-US" altLang="zh-CN" dirty="0"/>
              <a:t>GPU</a:t>
            </a:r>
            <a:endParaRPr kumimoji="1" lang="zh-CN" altLang="en-US" dirty="0"/>
          </a:p>
        </p:txBody>
      </p:sp>
      <p:sp>
        <p:nvSpPr>
          <p:cNvPr id="5" name="内容占位符 4">
            <a:extLst>
              <a:ext uri="{FF2B5EF4-FFF2-40B4-BE49-F238E27FC236}">
                <a16:creationId xmlns:a16="http://schemas.microsoft.com/office/drawing/2014/main" id="{F0169CE8-7344-D14E-817B-66FC7107C8CF}"/>
              </a:ext>
            </a:extLst>
          </p:cNvPr>
          <p:cNvSpPr>
            <a:spLocks noGrp="1"/>
          </p:cNvSpPr>
          <p:nvPr>
            <p:ph sz="half" idx="1"/>
          </p:nvPr>
        </p:nvSpPr>
        <p:spPr>
          <a:xfrm>
            <a:off x="623635" y="1412776"/>
            <a:ext cx="10963473" cy="648072"/>
          </a:xfrm>
        </p:spPr>
        <p:txBody>
          <a:bodyPr/>
          <a:lstStyle/>
          <a:p>
            <a:pPr>
              <a:lnSpc>
                <a:spcPct val="150000"/>
              </a:lnSpc>
            </a:pPr>
            <a:r>
              <a:rPr lang="en-US" altLang="zh-CN" b="1" dirty="0">
                <a:latin typeface="Gill Sans MT" panose="020B0502020104020203" pitchFamily="34" charset="0"/>
              </a:rPr>
              <a:t>GPU</a:t>
            </a:r>
            <a:r>
              <a:rPr lang="zh-CN" altLang="en-US" b="1" dirty="0">
                <a:latin typeface="Gill Sans MT" panose="020B0502020104020203" pitchFamily="34" charset="0"/>
              </a:rPr>
              <a:t>（</a:t>
            </a:r>
            <a:r>
              <a:rPr lang="en-US" altLang="zh-CN" b="1" dirty="0">
                <a:latin typeface="Gill Sans MT" panose="020B0502020104020203" pitchFamily="34" charset="0"/>
              </a:rPr>
              <a:t>Graphics Processing Unit</a:t>
            </a:r>
            <a:r>
              <a:rPr lang="zh-CN" altLang="en-US" b="1" dirty="0">
                <a:latin typeface="Gill Sans MT" panose="020B0502020104020203" pitchFamily="34" charset="0"/>
              </a:rPr>
              <a:t>），图形处理器</a:t>
            </a:r>
            <a:endParaRPr lang="zh-CN" altLang="en-US" dirty="0">
              <a:latin typeface="Gill Sans MT" panose="020B0502020104020203" pitchFamily="34" charset="0"/>
            </a:endParaRPr>
          </a:p>
        </p:txBody>
      </p:sp>
      <p:sp>
        <p:nvSpPr>
          <p:cNvPr id="4" name="矩形 3">
            <a:extLst>
              <a:ext uri="{FF2B5EF4-FFF2-40B4-BE49-F238E27FC236}">
                <a16:creationId xmlns:a16="http://schemas.microsoft.com/office/drawing/2014/main" id="{86CBBD20-8C21-B045-905D-7C2F95BEC9D8}"/>
              </a:ext>
            </a:extLst>
          </p:cNvPr>
          <p:cNvSpPr/>
          <p:nvPr/>
        </p:nvSpPr>
        <p:spPr bwMode="auto">
          <a:xfrm>
            <a:off x="952656" y="2238198"/>
            <a:ext cx="4610650" cy="3764632"/>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800" b="1" i="0" u="none" strike="noStrike" cap="none" normalizeH="0" baseline="0" dirty="0">
                <a:ln>
                  <a:noFill/>
                </a:ln>
                <a:solidFill>
                  <a:schemeClr val="tx1"/>
                </a:solidFill>
                <a:effectLst/>
                <a:latin typeface="Arial" charset="0"/>
                <a:ea typeface="SimSun" pitchFamily="2" charset="-122"/>
              </a:rPr>
              <a:t>图片</a:t>
            </a:r>
          </a:p>
        </p:txBody>
      </p:sp>
      <p:sp>
        <p:nvSpPr>
          <p:cNvPr id="6" name="矩形 5">
            <a:extLst>
              <a:ext uri="{FF2B5EF4-FFF2-40B4-BE49-F238E27FC236}">
                <a16:creationId xmlns:a16="http://schemas.microsoft.com/office/drawing/2014/main" id="{CCA08ADD-923A-644A-9A5E-2B6B427DC6DF}"/>
              </a:ext>
            </a:extLst>
          </p:cNvPr>
          <p:cNvSpPr/>
          <p:nvPr/>
        </p:nvSpPr>
        <p:spPr bwMode="auto">
          <a:xfrm>
            <a:off x="6602437" y="2238198"/>
            <a:ext cx="4610650" cy="3764632"/>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800" b="1" i="0" u="none" strike="noStrike" cap="none" normalizeH="0" baseline="0" dirty="0">
                <a:ln>
                  <a:noFill/>
                </a:ln>
                <a:solidFill>
                  <a:schemeClr val="tx1"/>
                </a:solidFill>
                <a:effectLst/>
                <a:latin typeface="Arial" charset="0"/>
                <a:ea typeface="SimSun" pitchFamily="2" charset="-122"/>
              </a:rPr>
              <a:t>图片</a:t>
            </a:r>
          </a:p>
        </p:txBody>
      </p:sp>
    </p:spTree>
    <p:extLst>
      <p:ext uri="{BB962C8B-B14F-4D97-AF65-F5344CB8AC3E}">
        <p14:creationId xmlns:p14="http://schemas.microsoft.com/office/powerpoint/2010/main" val="830882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3021CF-4CE3-CE40-BA78-2B8DA022D1F9}"/>
              </a:ext>
            </a:extLst>
          </p:cNvPr>
          <p:cNvSpPr>
            <a:spLocks noGrp="1"/>
          </p:cNvSpPr>
          <p:nvPr>
            <p:ph type="title"/>
          </p:nvPr>
        </p:nvSpPr>
        <p:spPr/>
        <p:txBody>
          <a:bodyPr/>
          <a:lstStyle/>
          <a:p>
            <a:r>
              <a:rPr lang="en-US" altLang="zh-CN" dirty="0"/>
              <a:t>FPGA</a:t>
            </a:r>
            <a:endParaRPr kumimoji="1" lang="zh-CN" altLang="en-US" dirty="0"/>
          </a:p>
        </p:txBody>
      </p:sp>
      <p:sp>
        <p:nvSpPr>
          <p:cNvPr id="5" name="内容占位符 4">
            <a:extLst>
              <a:ext uri="{FF2B5EF4-FFF2-40B4-BE49-F238E27FC236}">
                <a16:creationId xmlns:a16="http://schemas.microsoft.com/office/drawing/2014/main" id="{F0169CE8-7344-D14E-817B-66FC7107C8CF}"/>
              </a:ext>
            </a:extLst>
          </p:cNvPr>
          <p:cNvSpPr>
            <a:spLocks noGrp="1"/>
          </p:cNvSpPr>
          <p:nvPr>
            <p:ph sz="half" idx="1"/>
          </p:nvPr>
        </p:nvSpPr>
        <p:spPr/>
        <p:txBody>
          <a:bodyPr/>
          <a:lstStyle/>
          <a:p>
            <a:pPr>
              <a:lnSpc>
                <a:spcPct val="150000"/>
              </a:lnSpc>
            </a:pPr>
            <a:r>
              <a:rPr lang="en-US" altLang="zh-CN" b="1" dirty="0"/>
              <a:t>FPGA</a:t>
            </a:r>
            <a:r>
              <a:rPr lang="zh-CN" altLang="en-US" b="1" dirty="0"/>
              <a:t>（</a:t>
            </a:r>
            <a:r>
              <a:rPr lang="en-US" altLang="zh-CN" b="1" dirty="0"/>
              <a:t>Field-Programmable Gate Array</a:t>
            </a:r>
            <a:r>
              <a:rPr lang="zh-CN" altLang="en-US" b="1" dirty="0"/>
              <a:t>），即现场可编程门阵列</a:t>
            </a:r>
            <a:r>
              <a:rPr lang="zh-CN" altLang="en-US" dirty="0"/>
              <a:t>。作为专用集成电路领域中的一种半定制电路出现。</a:t>
            </a:r>
            <a:r>
              <a:rPr lang="en-US" altLang="zh-CN" dirty="0"/>
              <a:t>FPGA</a:t>
            </a:r>
            <a:r>
              <a:rPr lang="zh-CN" altLang="en-US" dirty="0"/>
              <a:t>利用门电路直接运算，速度快，而用户可以自由定义这些门电路和存储器之间的布线，改变执行方案，以期得到最佳效果。</a:t>
            </a:r>
            <a:endParaRPr lang="en-US" altLang="zh-CN" dirty="0"/>
          </a:p>
          <a:p>
            <a:pPr>
              <a:lnSpc>
                <a:spcPct val="150000"/>
              </a:lnSpc>
            </a:pPr>
            <a:r>
              <a:rPr lang="en-US" altLang="zh-CN" dirty="0"/>
              <a:t>FPGA</a:t>
            </a:r>
            <a:r>
              <a:rPr lang="zh-CN" altLang="en-US" dirty="0"/>
              <a:t>可以采用</a:t>
            </a:r>
            <a:r>
              <a:rPr lang="en-US" altLang="zh-CN" dirty="0"/>
              <a:t>OpenCL</a:t>
            </a:r>
            <a:r>
              <a:rPr lang="zh-CN" altLang="en-US" dirty="0"/>
              <a:t>等更高效的编程语言，降低了硬件编程的难度，还可以集成重要的控制功能，整合系统模块，提高了应用的灵活性，与</a:t>
            </a:r>
            <a:r>
              <a:rPr lang="en-US" altLang="zh-CN" dirty="0"/>
              <a:t>GPU</a:t>
            </a:r>
            <a:r>
              <a:rPr lang="zh-CN" altLang="en-US" dirty="0"/>
              <a:t>相比，</a:t>
            </a:r>
            <a:r>
              <a:rPr lang="en-US" altLang="zh-CN" dirty="0"/>
              <a:t>FPGA</a:t>
            </a:r>
            <a:r>
              <a:rPr lang="zh-CN" altLang="en-US" dirty="0"/>
              <a:t>具备更强的平均计算能力和更低的功耗。</a:t>
            </a:r>
          </a:p>
          <a:p>
            <a:pPr>
              <a:lnSpc>
                <a:spcPct val="150000"/>
              </a:lnSpc>
            </a:pPr>
            <a:r>
              <a:rPr lang="en-US" altLang="zh-CN" dirty="0"/>
              <a:t>FPGA</a:t>
            </a:r>
            <a:r>
              <a:rPr lang="zh-CN" altLang="en-US" dirty="0"/>
              <a:t>适用于多指令，单数据流的分析，与</a:t>
            </a:r>
            <a:r>
              <a:rPr lang="en-US" altLang="zh-CN" dirty="0"/>
              <a:t>GPU</a:t>
            </a:r>
            <a:r>
              <a:rPr lang="zh-CN" altLang="en-US" dirty="0"/>
              <a:t>相反，因此常用于推理阶段。</a:t>
            </a:r>
            <a:r>
              <a:rPr lang="en-US" altLang="zh-CN" dirty="0"/>
              <a:t>FPGA</a:t>
            </a:r>
            <a:r>
              <a:rPr lang="zh-CN" altLang="en-US" dirty="0"/>
              <a:t>是用硬件实现软件算法，因此在实现复杂算法方面有一定的难度，缺点是价格比较高。</a:t>
            </a:r>
          </a:p>
        </p:txBody>
      </p:sp>
    </p:spTree>
    <p:extLst>
      <p:ext uri="{BB962C8B-B14F-4D97-AF65-F5344CB8AC3E}">
        <p14:creationId xmlns:p14="http://schemas.microsoft.com/office/powerpoint/2010/main" val="2643882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3021CF-4CE3-CE40-BA78-2B8DA022D1F9}"/>
              </a:ext>
            </a:extLst>
          </p:cNvPr>
          <p:cNvSpPr>
            <a:spLocks noGrp="1"/>
          </p:cNvSpPr>
          <p:nvPr>
            <p:ph type="title"/>
          </p:nvPr>
        </p:nvSpPr>
        <p:spPr/>
        <p:txBody>
          <a:bodyPr/>
          <a:lstStyle/>
          <a:p>
            <a:r>
              <a:rPr lang="en-US" altLang="zh-CN" dirty="0"/>
              <a:t>FPGA</a:t>
            </a:r>
            <a:endParaRPr kumimoji="1" lang="zh-CN" altLang="en-US" dirty="0"/>
          </a:p>
        </p:txBody>
      </p:sp>
      <p:sp>
        <p:nvSpPr>
          <p:cNvPr id="5" name="内容占位符 4">
            <a:extLst>
              <a:ext uri="{FF2B5EF4-FFF2-40B4-BE49-F238E27FC236}">
                <a16:creationId xmlns:a16="http://schemas.microsoft.com/office/drawing/2014/main" id="{F0169CE8-7344-D14E-817B-66FC7107C8CF}"/>
              </a:ext>
            </a:extLst>
          </p:cNvPr>
          <p:cNvSpPr>
            <a:spLocks noGrp="1"/>
          </p:cNvSpPr>
          <p:nvPr>
            <p:ph sz="half" idx="1"/>
          </p:nvPr>
        </p:nvSpPr>
        <p:spPr>
          <a:xfrm>
            <a:off x="623635" y="1412776"/>
            <a:ext cx="10963473" cy="589190"/>
          </a:xfrm>
        </p:spPr>
        <p:txBody>
          <a:bodyPr/>
          <a:lstStyle/>
          <a:p>
            <a:pPr>
              <a:lnSpc>
                <a:spcPct val="150000"/>
              </a:lnSpc>
            </a:pPr>
            <a:r>
              <a:rPr lang="en-US" altLang="zh-CN" b="1" dirty="0"/>
              <a:t>FPGA</a:t>
            </a:r>
            <a:r>
              <a:rPr lang="zh-CN" altLang="en-US" b="1" dirty="0"/>
              <a:t>（</a:t>
            </a:r>
            <a:r>
              <a:rPr lang="en-US" altLang="zh-CN" b="1" dirty="0"/>
              <a:t>Field-Programmable Gate Array</a:t>
            </a:r>
            <a:r>
              <a:rPr lang="zh-CN" altLang="en-US" b="1" dirty="0"/>
              <a:t>），即现场可编程门阵列</a:t>
            </a:r>
            <a:r>
              <a:rPr lang="zh-CN" altLang="en-US" dirty="0"/>
              <a:t>。</a:t>
            </a:r>
          </a:p>
        </p:txBody>
      </p:sp>
      <p:sp>
        <p:nvSpPr>
          <p:cNvPr id="4" name="矩形 3">
            <a:extLst>
              <a:ext uri="{FF2B5EF4-FFF2-40B4-BE49-F238E27FC236}">
                <a16:creationId xmlns:a16="http://schemas.microsoft.com/office/drawing/2014/main" id="{17AB4827-D687-6F4D-A519-B128BBB5D65F}"/>
              </a:ext>
            </a:extLst>
          </p:cNvPr>
          <p:cNvSpPr/>
          <p:nvPr/>
        </p:nvSpPr>
        <p:spPr bwMode="auto">
          <a:xfrm>
            <a:off x="952656" y="2238198"/>
            <a:ext cx="2841469" cy="3764632"/>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800" b="1" i="0" u="none" strike="noStrike" cap="none" normalizeH="0" baseline="0" dirty="0">
                <a:ln>
                  <a:noFill/>
                </a:ln>
                <a:solidFill>
                  <a:schemeClr val="tx1"/>
                </a:solidFill>
                <a:effectLst/>
                <a:latin typeface="Arial" charset="0"/>
                <a:ea typeface="SimSun" pitchFamily="2" charset="-122"/>
              </a:rPr>
              <a:t>图片</a:t>
            </a:r>
          </a:p>
        </p:txBody>
      </p:sp>
      <p:sp>
        <p:nvSpPr>
          <p:cNvPr id="6" name="矩形 5">
            <a:extLst>
              <a:ext uri="{FF2B5EF4-FFF2-40B4-BE49-F238E27FC236}">
                <a16:creationId xmlns:a16="http://schemas.microsoft.com/office/drawing/2014/main" id="{0441EDF9-FB86-9B45-A7AC-8106D8AA78A2}"/>
              </a:ext>
            </a:extLst>
          </p:cNvPr>
          <p:cNvSpPr/>
          <p:nvPr/>
        </p:nvSpPr>
        <p:spPr bwMode="auto">
          <a:xfrm>
            <a:off x="4672455" y="2238198"/>
            <a:ext cx="2841469" cy="3764632"/>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800" b="1" i="0" u="none" strike="noStrike" cap="none" normalizeH="0" baseline="0" dirty="0">
                <a:ln>
                  <a:noFill/>
                </a:ln>
                <a:solidFill>
                  <a:schemeClr val="tx1"/>
                </a:solidFill>
                <a:effectLst/>
                <a:latin typeface="Arial" charset="0"/>
                <a:ea typeface="SimSun" pitchFamily="2" charset="-122"/>
              </a:rPr>
              <a:t>图片</a:t>
            </a:r>
          </a:p>
        </p:txBody>
      </p:sp>
      <p:sp>
        <p:nvSpPr>
          <p:cNvPr id="7" name="矩形 6">
            <a:extLst>
              <a:ext uri="{FF2B5EF4-FFF2-40B4-BE49-F238E27FC236}">
                <a16:creationId xmlns:a16="http://schemas.microsoft.com/office/drawing/2014/main" id="{33DCF4FA-BAD5-1A4A-A096-F3D8F0171D33}"/>
              </a:ext>
            </a:extLst>
          </p:cNvPr>
          <p:cNvSpPr/>
          <p:nvPr/>
        </p:nvSpPr>
        <p:spPr bwMode="auto">
          <a:xfrm>
            <a:off x="8402638" y="2238198"/>
            <a:ext cx="2841469" cy="3764632"/>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800" b="1" i="0" u="none" strike="noStrike" cap="none" normalizeH="0" baseline="0" dirty="0">
                <a:ln>
                  <a:noFill/>
                </a:ln>
                <a:solidFill>
                  <a:schemeClr val="tx1"/>
                </a:solidFill>
                <a:effectLst/>
                <a:latin typeface="Arial" charset="0"/>
                <a:ea typeface="SimSun" pitchFamily="2" charset="-122"/>
              </a:rPr>
              <a:t>图片</a:t>
            </a:r>
          </a:p>
        </p:txBody>
      </p:sp>
    </p:spTree>
    <p:extLst>
      <p:ext uri="{BB962C8B-B14F-4D97-AF65-F5344CB8AC3E}">
        <p14:creationId xmlns:p14="http://schemas.microsoft.com/office/powerpoint/2010/main" val="1399085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3021CF-4CE3-CE40-BA78-2B8DA022D1F9}"/>
              </a:ext>
            </a:extLst>
          </p:cNvPr>
          <p:cNvSpPr>
            <a:spLocks noGrp="1"/>
          </p:cNvSpPr>
          <p:nvPr>
            <p:ph type="title"/>
          </p:nvPr>
        </p:nvSpPr>
        <p:spPr/>
        <p:txBody>
          <a:bodyPr/>
          <a:lstStyle/>
          <a:p>
            <a:r>
              <a:rPr lang="en-US" altLang="zh-CN" dirty="0"/>
              <a:t>ASIC</a:t>
            </a:r>
            <a:endParaRPr kumimoji="1" lang="zh-CN" altLang="en-US" dirty="0"/>
          </a:p>
        </p:txBody>
      </p:sp>
      <p:sp>
        <p:nvSpPr>
          <p:cNvPr id="5" name="内容占位符 4">
            <a:extLst>
              <a:ext uri="{FF2B5EF4-FFF2-40B4-BE49-F238E27FC236}">
                <a16:creationId xmlns:a16="http://schemas.microsoft.com/office/drawing/2014/main" id="{F0169CE8-7344-D14E-817B-66FC7107C8CF}"/>
              </a:ext>
            </a:extLst>
          </p:cNvPr>
          <p:cNvSpPr>
            <a:spLocks noGrp="1"/>
          </p:cNvSpPr>
          <p:nvPr>
            <p:ph sz="half" idx="1"/>
          </p:nvPr>
        </p:nvSpPr>
        <p:spPr/>
        <p:txBody>
          <a:bodyPr/>
          <a:lstStyle/>
          <a:p>
            <a:pPr>
              <a:lnSpc>
                <a:spcPct val="150000"/>
              </a:lnSpc>
            </a:pPr>
            <a:r>
              <a:rPr lang="en-US" altLang="zh-CN" b="1" dirty="0"/>
              <a:t>ASIC</a:t>
            </a:r>
            <a:r>
              <a:rPr lang="zh-CN" altLang="en-US" b="1" dirty="0"/>
              <a:t>（</a:t>
            </a:r>
            <a:r>
              <a:rPr lang="en-US" altLang="zh-CN" b="1" dirty="0"/>
              <a:t>Application Specific Integrated Circuits</a:t>
            </a:r>
            <a:r>
              <a:rPr lang="zh-CN" altLang="en-US" b="1" dirty="0"/>
              <a:t>），即专用集成电路</a:t>
            </a:r>
            <a:r>
              <a:rPr lang="zh-CN" altLang="en-US" dirty="0"/>
              <a:t>，是一种为专用目的设计的，面向特定用户需求的定制芯片，在大规模量产的情况下具备性能更强、体积更小、功耗更低、成本更低、可靠性更髙等优点。</a:t>
            </a:r>
            <a:endParaRPr lang="en-US" altLang="zh-CN" dirty="0"/>
          </a:p>
          <a:p>
            <a:pPr>
              <a:lnSpc>
                <a:spcPct val="150000"/>
              </a:lnSpc>
            </a:pPr>
            <a:r>
              <a:rPr lang="en-US" altLang="zh-CN" dirty="0"/>
              <a:t>ASIC</a:t>
            </a:r>
            <a:r>
              <a:rPr lang="zh-CN" altLang="en-US" dirty="0"/>
              <a:t>与</a:t>
            </a:r>
            <a:r>
              <a:rPr lang="en-US" altLang="zh-CN" dirty="0"/>
              <a:t>GPU</a:t>
            </a:r>
            <a:r>
              <a:rPr lang="zh-CN" altLang="en-US" dirty="0"/>
              <a:t>和</a:t>
            </a:r>
            <a:r>
              <a:rPr lang="en-US" altLang="zh-CN" dirty="0"/>
              <a:t>FPGA</a:t>
            </a:r>
            <a:r>
              <a:rPr lang="zh-CN" altLang="en-US" dirty="0"/>
              <a:t>不同，</a:t>
            </a:r>
            <a:r>
              <a:rPr lang="en-US" altLang="zh-CN" dirty="0"/>
              <a:t>GPU</a:t>
            </a:r>
            <a:r>
              <a:rPr lang="zh-CN" altLang="en-US" dirty="0"/>
              <a:t>和</a:t>
            </a:r>
            <a:r>
              <a:rPr lang="en-US" altLang="zh-CN" dirty="0"/>
              <a:t>FPGA</a:t>
            </a:r>
            <a:r>
              <a:rPr lang="zh-CN" altLang="en-US" dirty="0"/>
              <a:t>除了是一种技术路线之外，还是实实在在的确定的产品，而</a:t>
            </a:r>
            <a:r>
              <a:rPr lang="en-US" altLang="zh-CN" dirty="0"/>
              <a:t>ASIC</a:t>
            </a:r>
            <a:r>
              <a:rPr lang="zh-CN" altLang="en-US" dirty="0"/>
              <a:t>就是一种技术路线或者方案，其呈现出的最终形态与功能也是多种多样的。</a:t>
            </a:r>
          </a:p>
        </p:txBody>
      </p:sp>
    </p:spTree>
    <p:extLst>
      <p:ext uri="{BB962C8B-B14F-4D97-AF65-F5344CB8AC3E}">
        <p14:creationId xmlns:p14="http://schemas.microsoft.com/office/powerpoint/2010/main" val="3537122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3021CF-4CE3-CE40-BA78-2B8DA022D1F9}"/>
              </a:ext>
            </a:extLst>
          </p:cNvPr>
          <p:cNvSpPr>
            <a:spLocks noGrp="1"/>
          </p:cNvSpPr>
          <p:nvPr>
            <p:ph type="title"/>
          </p:nvPr>
        </p:nvSpPr>
        <p:spPr/>
        <p:txBody>
          <a:bodyPr/>
          <a:lstStyle/>
          <a:p>
            <a:r>
              <a:rPr lang="en-US" altLang="zh-CN" dirty="0"/>
              <a:t>ASIC</a:t>
            </a:r>
            <a:endParaRPr kumimoji="1" lang="zh-CN" altLang="en-US" dirty="0"/>
          </a:p>
        </p:txBody>
      </p:sp>
      <p:sp>
        <p:nvSpPr>
          <p:cNvPr id="5" name="内容占位符 4">
            <a:extLst>
              <a:ext uri="{FF2B5EF4-FFF2-40B4-BE49-F238E27FC236}">
                <a16:creationId xmlns:a16="http://schemas.microsoft.com/office/drawing/2014/main" id="{F0169CE8-7344-D14E-817B-66FC7107C8CF}"/>
              </a:ext>
            </a:extLst>
          </p:cNvPr>
          <p:cNvSpPr>
            <a:spLocks noGrp="1"/>
          </p:cNvSpPr>
          <p:nvPr>
            <p:ph sz="half" idx="1"/>
          </p:nvPr>
        </p:nvSpPr>
        <p:spPr>
          <a:xfrm>
            <a:off x="623635" y="1412776"/>
            <a:ext cx="10963473" cy="589190"/>
          </a:xfrm>
        </p:spPr>
        <p:txBody>
          <a:bodyPr/>
          <a:lstStyle/>
          <a:p>
            <a:pPr>
              <a:lnSpc>
                <a:spcPct val="150000"/>
              </a:lnSpc>
            </a:pPr>
            <a:r>
              <a:rPr lang="en-US" altLang="zh-CN" b="1" dirty="0"/>
              <a:t>ASIC</a:t>
            </a:r>
            <a:r>
              <a:rPr lang="zh-CN" altLang="en-US" b="1" dirty="0"/>
              <a:t>（</a:t>
            </a:r>
            <a:r>
              <a:rPr lang="en-US" altLang="zh-CN" b="1" dirty="0"/>
              <a:t>Application Specific Integrated Circuits</a:t>
            </a:r>
            <a:r>
              <a:rPr lang="zh-CN" altLang="en-US" b="1" dirty="0"/>
              <a:t>），即专用集成电路</a:t>
            </a:r>
            <a:r>
              <a:rPr lang="zh-CN" altLang="en-US" dirty="0"/>
              <a:t>。</a:t>
            </a:r>
          </a:p>
        </p:txBody>
      </p:sp>
      <p:sp>
        <p:nvSpPr>
          <p:cNvPr id="4" name="矩形 3">
            <a:extLst>
              <a:ext uri="{FF2B5EF4-FFF2-40B4-BE49-F238E27FC236}">
                <a16:creationId xmlns:a16="http://schemas.microsoft.com/office/drawing/2014/main" id="{486119BF-F737-844F-8981-B39C85F554FD}"/>
              </a:ext>
            </a:extLst>
          </p:cNvPr>
          <p:cNvSpPr/>
          <p:nvPr/>
        </p:nvSpPr>
        <p:spPr bwMode="auto">
          <a:xfrm>
            <a:off x="952656" y="2238198"/>
            <a:ext cx="2841469" cy="3764632"/>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800" b="1" i="0" u="none" strike="noStrike" cap="none" normalizeH="0" baseline="0" dirty="0">
                <a:ln>
                  <a:noFill/>
                </a:ln>
                <a:solidFill>
                  <a:schemeClr val="tx1"/>
                </a:solidFill>
                <a:effectLst/>
                <a:latin typeface="Arial" charset="0"/>
                <a:ea typeface="SimSun" pitchFamily="2" charset="-122"/>
              </a:rPr>
              <a:t>图片</a:t>
            </a:r>
          </a:p>
        </p:txBody>
      </p:sp>
      <p:sp>
        <p:nvSpPr>
          <p:cNvPr id="6" name="矩形 5">
            <a:extLst>
              <a:ext uri="{FF2B5EF4-FFF2-40B4-BE49-F238E27FC236}">
                <a16:creationId xmlns:a16="http://schemas.microsoft.com/office/drawing/2014/main" id="{E3C7F197-E364-1149-A50A-71979FE9B737}"/>
              </a:ext>
            </a:extLst>
          </p:cNvPr>
          <p:cNvSpPr/>
          <p:nvPr/>
        </p:nvSpPr>
        <p:spPr bwMode="auto">
          <a:xfrm>
            <a:off x="4672455" y="2238198"/>
            <a:ext cx="2841469" cy="3764632"/>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800" b="1" i="0" u="none" strike="noStrike" cap="none" normalizeH="0" baseline="0" dirty="0">
                <a:ln>
                  <a:noFill/>
                </a:ln>
                <a:solidFill>
                  <a:schemeClr val="tx1"/>
                </a:solidFill>
                <a:effectLst/>
                <a:latin typeface="Arial" charset="0"/>
                <a:ea typeface="SimSun" pitchFamily="2" charset="-122"/>
              </a:rPr>
              <a:t>图片</a:t>
            </a:r>
          </a:p>
        </p:txBody>
      </p:sp>
      <p:sp>
        <p:nvSpPr>
          <p:cNvPr id="7" name="矩形 6">
            <a:extLst>
              <a:ext uri="{FF2B5EF4-FFF2-40B4-BE49-F238E27FC236}">
                <a16:creationId xmlns:a16="http://schemas.microsoft.com/office/drawing/2014/main" id="{B4B9A542-6B76-4C43-ADA7-E16C918C7A87}"/>
              </a:ext>
            </a:extLst>
          </p:cNvPr>
          <p:cNvSpPr/>
          <p:nvPr/>
        </p:nvSpPr>
        <p:spPr bwMode="auto">
          <a:xfrm>
            <a:off x="8402638" y="2238198"/>
            <a:ext cx="2841469" cy="3764632"/>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800" b="1" i="0" u="none" strike="noStrike" cap="none" normalizeH="0" baseline="0" dirty="0">
                <a:ln>
                  <a:noFill/>
                </a:ln>
                <a:solidFill>
                  <a:schemeClr val="tx1"/>
                </a:solidFill>
                <a:effectLst/>
                <a:latin typeface="Arial" charset="0"/>
                <a:ea typeface="SimSun" pitchFamily="2" charset="-122"/>
              </a:rPr>
              <a:t>图片</a:t>
            </a:r>
          </a:p>
        </p:txBody>
      </p:sp>
    </p:spTree>
    <p:extLst>
      <p:ext uri="{BB962C8B-B14F-4D97-AF65-F5344CB8AC3E}">
        <p14:creationId xmlns:p14="http://schemas.microsoft.com/office/powerpoint/2010/main" val="876558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130824" cy="5184576"/>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 芯片基础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通用图形处理器 </a:t>
            </a:r>
            <a:r>
              <a:rPr lang="en-US" altLang="zh-CN" sz="2400" dirty="0">
                <a:solidFill>
                  <a:schemeClr val="bg1">
                    <a:lumMod val="75000"/>
                  </a:schemeClr>
                </a:solidFill>
                <a:latin typeface="Gill Sans MT" panose="020B0502020104020203" pitchFamily="34" charset="0"/>
              </a:rPr>
              <a:t>GPU</a:t>
            </a:r>
          </a:p>
          <a:p>
            <a:pPr lvl="1">
              <a:buFont typeface="Arial" panose="020B0604020202020204" pitchFamily="34" charset="0"/>
              <a:buChar char="•"/>
            </a:pP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专用处理器 </a:t>
            </a:r>
            <a:r>
              <a:rPr lang="en-US" altLang="zh-CN" sz="2400" dirty="0">
                <a:solidFill>
                  <a:srgbClr val="374154"/>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EE401ED-69AA-D748-B3A9-54AA812BAD29}"/>
              </a:ext>
            </a:extLst>
          </p:cNvPr>
          <p:cNvSpPr>
            <a:spLocks noGrp="1"/>
          </p:cNvSpPr>
          <p:nvPr>
            <p:ph type="title"/>
          </p:nvPr>
        </p:nvSpPr>
        <p:spPr/>
        <p:txBody>
          <a:bodyPr/>
          <a:lstStyle/>
          <a:p>
            <a:r>
              <a:rPr lang="en-US" altLang="zh-CN" dirty="0"/>
              <a:t>AI</a:t>
            </a:r>
            <a:r>
              <a:rPr lang="zh-CN" altLang="en-US" dirty="0"/>
              <a:t> 芯片技术路线</a:t>
            </a:r>
          </a:p>
        </p:txBody>
      </p:sp>
      <p:sp>
        <p:nvSpPr>
          <p:cNvPr id="6" name="内容占位符 5">
            <a:extLst>
              <a:ext uri="{FF2B5EF4-FFF2-40B4-BE49-F238E27FC236}">
                <a16:creationId xmlns:a16="http://schemas.microsoft.com/office/drawing/2014/main" id="{92253D20-995B-A248-B05A-BD792C4DBFD2}"/>
              </a:ext>
            </a:extLst>
          </p:cNvPr>
          <p:cNvSpPr>
            <a:spLocks noGrp="1"/>
          </p:cNvSpPr>
          <p:nvPr>
            <p:ph sz="half" idx="1"/>
          </p:nvPr>
        </p:nvSpPr>
        <p:spPr>
          <a:xfrm>
            <a:off x="625339" y="1412776"/>
            <a:ext cx="10963473" cy="432048"/>
          </a:xfrm>
        </p:spPr>
        <p:txBody>
          <a:bodyPr/>
          <a:lstStyle/>
          <a:p>
            <a:r>
              <a:rPr lang="zh-CN" altLang="en-US" dirty="0">
                <a:latin typeface="Gill Sans MT" panose="020B0502020104020203" pitchFamily="34" charset="0"/>
              </a:rPr>
              <a:t>作为加速应用的</a:t>
            </a:r>
            <a:r>
              <a:rPr lang="en-US" altLang="zh-CN" dirty="0">
                <a:latin typeface="Gill Sans MT" panose="020B0502020104020203" pitchFamily="34" charset="0"/>
              </a:rPr>
              <a:t>AI</a:t>
            </a:r>
            <a:r>
              <a:rPr lang="zh-CN" altLang="en-US" dirty="0">
                <a:latin typeface="Gill Sans MT" panose="020B0502020104020203" pitchFamily="34" charset="0"/>
              </a:rPr>
              <a:t>芯片，主要的技术路线有三种：</a:t>
            </a:r>
            <a:r>
              <a:rPr lang="en-US" altLang="zh-CN" b="1" dirty="0">
                <a:latin typeface="Gill Sans MT" panose="020B0502020104020203" pitchFamily="34" charset="0"/>
              </a:rPr>
              <a:t>GPU</a:t>
            </a:r>
            <a:r>
              <a:rPr lang="zh-CN" altLang="en-US" b="1" dirty="0">
                <a:latin typeface="Gill Sans MT" panose="020B0502020104020203" pitchFamily="34" charset="0"/>
              </a:rPr>
              <a:t>、</a:t>
            </a:r>
            <a:r>
              <a:rPr lang="en-US" altLang="zh-CN" b="1" dirty="0">
                <a:latin typeface="Gill Sans MT" panose="020B0502020104020203" pitchFamily="34" charset="0"/>
              </a:rPr>
              <a:t>FPGA</a:t>
            </a:r>
            <a:r>
              <a:rPr lang="zh-CN" altLang="en-US" b="1" dirty="0">
                <a:latin typeface="Gill Sans MT" panose="020B0502020104020203" pitchFamily="34" charset="0"/>
              </a:rPr>
              <a:t>、</a:t>
            </a:r>
            <a:r>
              <a:rPr lang="en-US" altLang="zh-CN" b="1" dirty="0">
                <a:latin typeface="Gill Sans MT" panose="020B0502020104020203" pitchFamily="34" charset="0"/>
              </a:rPr>
              <a:t>ASIC</a:t>
            </a:r>
            <a:r>
              <a:rPr lang="zh-CN" altLang="en-US" dirty="0">
                <a:latin typeface="Gill Sans MT" panose="020B0502020104020203" pitchFamily="34" charset="0"/>
              </a:rPr>
              <a:t>。</a:t>
            </a:r>
          </a:p>
        </p:txBody>
      </p:sp>
      <p:pic>
        <p:nvPicPr>
          <p:cNvPr id="8" name="图片 7">
            <a:extLst>
              <a:ext uri="{FF2B5EF4-FFF2-40B4-BE49-F238E27FC236}">
                <a16:creationId xmlns:a16="http://schemas.microsoft.com/office/drawing/2014/main" id="{11D175C9-DF81-0A43-A6F5-C11858BAE553}"/>
              </a:ext>
            </a:extLst>
          </p:cNvPr>
          <p:cNvPicPr>
            <a:picLocks noChangeAspect="1"/>
          </p:cNvPicPr>
          <p:nvPr/>
        </p:nvPicPr>
        <p:blipFill>
          <a:blip r:embed="rId2"/>
          <a:stretch>
            <a:fillRect/>
          </a:stretch>
        </p:blipFill>
        <p:spPr>
          <a:xfrm>
            <a:off x="2281957" y="2069901"/>
            <a:ext cx="8114605" cy="4084121"/>
          </a:xfrm>
          <a:prstGeom prst="rect">
            <a:avLst/>
          </a:prstGeom>
        </p:spPr>
      </p:pic>
    </p:spTree>
    <p:extLst>
      <p:ext uri="{BB962C8B-B14F-4D97-AF65-F5344CB8AC3E}">
        <p14:creationId xmlns:p14="http://schemas.microsoft.com/office/powerpoint/2010/main" val="795145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10D36-6D64-3448-8418-EE4484F1A8BD}"/>
              </a:ext>
            </a:extLst>
          </p:cNvPr>
          <p:cNvSpPr>
            <a:spLocks noGrp="1"/>
          </p:cNvSpPr>
          <p:nvPr>
            <p:ph type="title"/>
          </p:nvPr>
        </p:nvSpPr>
        <p:spPr/>
        <p:txBody>
          <a:bodyPr/>
          <a:lstStyle/>
          <a:p>
            <a:pPr latinLnBrk="1">
              <a:lnSpc>
                <a:spcPct val="120000"/>
              </a:lnSpc>
            </a:pPr>
            <a:r>
              <a:rPr lang="en-US" altLang="zh-CN" sz="8800" dirty="0">
                <a:solidFill>
                  <a:srgbClr val="C00000"/>
                </a:solidFill>
              </a:rPr>
              <a:t>Application scenario</a:t>
            </a:r>
            <a:r>
              <a:rPr lang="zh-CN" altLang="en-US" sz="8800" dirty="0">
                <a:solidFill>
                  <a:srgbClr val="C00000"/>
                </a:solidFill>
              </a:rPr>
              <a:t> </a:t>
            </a:r>
            <a:r>
              <a:rPr lang="en-US" altLang="zh-CN" sz="8800" dirty="0">
                <a:solidFill>
                  <a:srgbClr val="C00000"/>
                </a:solidFill>
              </a:rPr>
              <a:t>AI</a:t>
            </a:r>
            <a:r>
              <a:rPr lang="zh-CN" altLang="en-US" sz="8800" dirty="0">
                <a:solidFill>
                  <a:srgbClr val="C00000"/>
                </a:solidFill>
              </a:rPr>
              <a:t>芯片应用场景</a:t>
            </a:r>
          </a:p>
        </p:txBody>
      </p:sp>
    </p:spTree>
    <p:extLst>
      <p:ext uri="{BB962C8B-B14F-4D97-AF65-F5344CB8AC3E}">
        <p14:creationId xmlns:p14="http://schemas.microsoft.com/office/powerpoint/2010/main" val="3623524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10D36-6D64-3448-8418-EE4484F1A8BD}"/>
              </a:ext>
            </a:extLst>
          </p:cNvPr>
          <p:cNvSpPr>
            <a:spLocks noGrp="1"/>
          </p:cNvSpPr>
          <p:nvPr>
            <p:ph type="title"/>
          </p:nvPr>
        </p:nvSpPr>
        <p:spPr/>
        <p:txBody>
          <a:bodyPr/>
          <a:lstStyle/>
          <a:p>
            <a:r>
              <a:rPr lang="zh-CN" altLang="en-US" dirty="0"/>
              <a:t>芯片场景</a:t>
            </a:r>
            <a:endParaRPr kumimoji="1" lang="zh-CN" altLang="en-US" dirty="0"/>
          </a:p>
        </p:txBody>
      </p:sp>
      <p:sp>
        <p:nvSpPr>
          <p:cNvPr id="6" name="矩形 5">
            <a:extLst>
              <a:ext uri="{FF2B5EF4-FFF2-40B4-BE49-F238E27FC236}">
                <a16:creationId xmlns:a16="http://schemas.microsoft.com/office/drawing/2014/main" id="{5AE39379-0050-0545-8E3E-7984B6C9DC59}"/>
              </a:ext>
            </a:extLst>
          </p:cNvPr>
          <p:cNvSpPr/>
          <p:nvPr/>
        </p:nvSpPr>
        <p:spPr bwMode="auto">
          <a:xfrm>
            <a:off x="506374" y="2204864"/>
            <a:ext cx="2318489" cy="3764632"/>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800" b="1" i="0" u="none" strike="noStrike" cap="none" normalizeH="0" baseline="0" dirty="0">
                <a:ln>
                  <a:noFill/>
                </a:ln>
                <a:solidFill>
                  <a:schemeClr val="tx1"/>
                </a:solidFill>
                <a:effectLst/>
                <a:latin typeface="Arial" charset="0"/>
                <a:ea typeface="SimSun" pitchFamily="2" charset="-122"/>
              </a:rPr>
              <a:t>图片</a:t>
            </a:r>
          </a:p>
        </p:txBody>
      </p:sp>
      <p:sp>
        <p:nvSpPr>
          <p:cNvPr id="7" name="矩形 6">
            <a:extLst>
              <a:ext uri="{FF2B5EF4-FFF2-40B4-BE49-F238E27FC236}">
                <a16:creationId xmlns:a16="http://schemas.microsoft.com/office/drawing/2014/main" id="{017D1C1B-CB92-6D43-9825-AA522099B376}"/>
              </a:ext>
            </a:extLst>
          </p:cNvPr>
          <p:cNvSpPr/>
          <p:nvPr/>
        </p:nvSpPr>
        <p:spPr bwMode="auto">
          <a:xfrm>
            <a:off x="3330483" y="2204864"/>
            <a:ext cx="2318489" cy="3764632"/>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800" b="1" i="0" u="none" strike="noStrike" cap="none" normalizeH="0" baseline="0" dirty="0">
                <a:ln>
                  <a:noFill/>
                </a:ln>
                <a:solidFill>
                  <a:schemeClr val="tx1"/>
                </a:solidFill>
                <a:effectLst/>
                <a:latin typeface="Arial" charset="0"/>
                <a:ea typeface="SimSun" pitchFamily="2" charset="-122"/>
              </a:rPr>
              <a:t>图片</a:t>
            </a:r>
          </a:p>
        </p:txBody>
      </p:sp>
      <p:sp>
        <p:nvSpPr>
          <p:cNvPr id="8" name="矩形 7">
            <a:extLst>
              <a:ext uri="{FF2B5EF4-FFF2-40B4-BE49-F238E27FC236}">
                <a16:creationId xmlns:a16="http://schemas.microsoft.com/office/drawing/2014/main" id="{A8066F5B-0C64-A644-94D4-C7179CE8DE1E}"/>
              </a:ext>
            </a:extLst>
          </p:cNvPr>
          <p:cNvSpPr/>
          <p:nvPr/>
        </p:nvSpPr>
        <p:spPr bwMode="auto">
          <a:xfrm>
            <a:off x="6154592" y="2204864"/>
            <a:ext cx="2318489" cy="3764632"/>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800" b="1" i="0" u="none" strike="noStrike" cap="none" normalizeH="0" baseline="0" dirty="0">
                <a:ln>
                  <a:noFill/>
                </a:ln>
                <a:solidFill>
                  <a:schemeClr val="tx1"/>
                </a:solidFill>
                <a:effectLst/>
                <a:latin typeface="Arial" charset="0"/>
                <a:ea typeface="SimSun" pitchFamily="2" charset="-122"/>
              </a:rPr>
              <a:t>图片</a:t>
            </a:r>
          </a:p>
        </p:txBody>
      </p:sp>
      <p:sp>
        <p:nvSpPr>
          <p:cNvPr id="9" name="矩形 8">
            <a:extLst>
              <a:ext uri="{FF2B5EF4-FFF2-40B4-BE49-F238E27FC236}">
                <a16:creationId xmlns:a16="http://schemas.microsoft.com/office/drawing/2014/main" id="{F9E163B2-DB5C-4247-BBD4-EC929AD024AE}"/>
              </a:ext>
            </a:extLst>
          </p:cNvPr>
          <p:cNvSpPr/>
          <p:nvPr/>
        </p:nvSpPr>
        <p:spPr bwMode="auto">
          <a:xfrm>
            <a:off x="8978701" y="2204864"/>
            <a:ext cx="2318489" cy="3764632"/>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800" b="1" i="0" u="none" strike="noStrike" cap="none" normalizeH="0" baseline="0" dirty="0">
                <a:ln>
                  <a:noFill/>
                </a:ln>
                <a:solidFill>
                  <a:schemeClr val="tx1"/>
                </a:solidFill>
                <a:effectLst/>
                <a:latin typeface="Arial" charset="0"/>
                <a:ea typeface="SimSun" pitchFamily="2" charset="-122"/>
              </a:rPr>
              <a:t>图片</a:t>
            </a:r>
          </a:p>
        </p:txBody>
      </p:sp>
      <p:sp>
        <p:nvSpPr>
          <p:cNvPr id="10" name="内容占位符 5">
            <a:extLst>
              <a:ext uri="{FF2B5EF4-FFF2-40B4-BE49-F238E27FC236}">
                <a16:creationId xmlns:a16="http://schemas.microsoft.com/office/drawing/2014/main" id="{C75F60FE-57BA-5945-8A80-05D8410C03DA}"/>
              </a:ext>
            </a:extLst>
          </p:cNvPr>
          <p:cNvSpPr>
            <a:spLocks noGrp="1"/>
          </p:cNvSpPr>
          <p:nvPr>
            <p:ph sz="half" idx="1"/>
          </p:nvPr>
        </p:nvSpPr>
        <p:spPr>
          <a:xfrm>
            <a:off x="565856" y="1510849"/>
            <a:ext cx="2199524" cy="432048"/>
          </a:xfrm>
        </p:spPr>
        <p:txBody>
          <a:bodyPr/>
          <a:lstStyle/>
          <a:p>
            <a:pPr marL="0" indent="0" algn="ctr">
              <a:buNone/>
            </a:pPr>
            <a:r>
              <a:rPr lang="en-US" altLang="zh-CN" dirty="0">
                <a:latin typeface="Gill Sans MT" panose="020B0502020104020203" pitchFamily="34" charset="0"/>
              </a:rPr>
              <a:t>AI</a:t>
            </a:r>
            <a:r>
              <a:rPr lang="zh-CN" altLang="en-US" dirty="0">
                <a:latin typeface="Gill Sans MT" panose="020B0502020104020203" pitchFamily="34" charset="0"/>
              </a:rPr>
              <a:t> 计算中心</a:t>
            </a:r>
          </a:p>
        </p:txBody>
      </p:sp>
      <p:sp>
        <p:nvSpPr>
          <p:cNvPr id="11" name="内容占位符 5">
            <a:extLst>
              <a:ext uri="{FF2B5EF4-FFF2-40B4-BE49-F238E27FC236}">
                <a16:creationId xmlns:a16="http://schemas.microsoft.com/office/drawing/2014/main" id="{2EEF25AB-C722-5C48-8A31-92826B20A2A5}"/>
              </a:ext>
            </a:extLst>
          </p:cNvPr>
          <p:cNvSpPr txBox="1">
            <a:spLocks/>
          </p:cNvSpPr>
          <p:nvPr/>
        </p:nvSpPr>
        <p:spPr>
          <a:xfrm>
            <a:off x="3389965" y="1510849"/>
            <a:ext cx="2199524" cy="432048"/>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r>
              <a:rPr lang="zh-CN" altLang="en-US" dirty="0">
                <a:latin typeface="Gill Sans MT" panose="020B0502020104020203" pitchFamily="34" charset="0"/>
              </a:rPr>
              <a:t>自动驾驶</a:t>
            </a:r>
          </a:p>
        </p:txBody>
      </p:sp>
      <p:sp>
        <p:nvSpPr>
          <p:cNvPr id="12" name="内容占位符 5">
            <a:extLst>
              <a:ext uri="{FF2B5EF4-FFF2-40B4-BE49-F238E27FC236}">
                <a16:creationId xmlns:a16="http://schemas.microsoft.com/office/drawing/2014/main" id="{4351CD73-76A2-224E-BA3F-B92D81817CF1}"/>
              </a:ext>
            </a:extLst>
          </p:cNvPr>
          <p:cNvSpPr txBox="1">
            <a:spLocks/>
          </p:cNvSpPr>
          <p:nvPr/>
        </p:nvSpPr>
        <p:spPr>
          <a:xfrm>
            <a:off x="9038183" y="1520788"/>
            <a:ext cx="2199524" cy="432048"/>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r>
              <a:rPr lang="en-US" altLang="zh-CN" dirty="0">
                <a:latin typeface="Gill Sans MT" panose="020B0502020104020203" pitchFamily="34" charset="0"/>
              </a:rPr>
              <a:t>IOT</a:t>
            </a:r>
            <a:r>
              <a:rPr lang="zh-CN" altLang="en-US" dirty="0">
                <a:latin typeface="Gill Sans MT" panose="020B0502020104020203" pitchFamily="34" charset="0"/>
              </a:rPr>
              <a:t> </a:t>
            </a:r>
            <a:r>
              <a:rPr lang="en-US" altLang="zh-CN" dirty="0">
                <a:latin typeface="Gill Sans MT" panose="020B0502020104020203" pitchFamily="34" charset="0"/>
              </a:rPr>
              <a:t>AI</a:t>
            </a:r>
            <a:r>
              <a:rPr lang="zh-CN" altLang="en-US" dirty="0">
                <a:latin typeface="Gill Sans MT" panose="020B0502020104020203" pitchFamily="34" charset="0"/>
              </a:rPr>
              <a:t>应用</a:t>
            </a:r>
          </a:p>
        </p:txBody>
      </p:sp>
      <p:sp>
        <p:nvSpPr>
          <p:cNvPr id="13" name="内容占位符 5">
            <a:extLst>
              <a:ext uri="{FF2B5EF4-FFF2-40B4-BE49-F238E27FC236}">
                <a16:creationId xmlns:a16="http://schemas.microsoft.com/office/drawing/2014/main" id="{59872E0C-406A-6D46-8F03-1D9A683715CB}"/>
              </a:ext>
            </a:extLst>
          </p:cNvPr>
          <p:cNvSpPr txBox="1">
            <a:spLocks/>
          </p:cNvSpPr>
          <p:nvPr/>
        </p:nvSpPr>
        <p:spPr>
          <a:xfrm>
            <a:off x="6214074" y="1520788"/>
            <a:ext cx="2199524" cy="432048"/>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r>
              <a:rPr lang="zh-CN" altLang="en-US" dirty="0">
                <a:latin typeface="Gill Sans MT" panose="020B0502020104020203" pitchFamily="34" charset="0"/>
              </a:rPr>
              <a:t>安防应用</a:t>
            </a:r>
          </a:p>
        </p:txBody>
      </p:sp>
    </p:spTree>
    <p:extLst>
      <p:ext uri="{BB962C8B-B14F-4D97-AF65-F5344CB8AC3E}">
        <p14:creationId xmlns:p14="http://schemas.microsoft.com/office/powerpoint/2010/main" val="1704221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A10AD74-A7D9-6D48-87C5-81C6B9E1DD00}"/>
              </a:ext>
            </a:extLst>
          </p:cNvPr>
          <p:cNvPicPr>
            <a:picLocks noChangeAspect="1"/>
          </p:cNvPicPr>
          <p:nvPr/>
        </p:nvPicPr>
        <p:blipFill>
          <a:blip r:embed="rId2"/>
          <a:stretch>
            <a:fillRect/>
          </a:stretch>
        </p:blipFill>
        <p:spPr>
          <a:xfrm>
            <a:off x="1705893" y="1070129"/>
            <a:ext cx="9001000" cy="5233915"/>
          </a:xfrm>
          <a:prstGeom prst="rect">
            <a:avLst/>
          </a:prstGeom>
        </p:spPr>
      </p:pic>
      <p:sp>
        <p:nvSpPr>
          <p:cNvPr id="6" name="标题 5">
            <a:extLst>
              <a:ext uri="{FF2B5EF4-FFF2-40B4-BE49-F238E27FC236}">
                <a16:creationId xmlns:a16="http://schemas.microsoft.com/office/drawing/2014/main" id="{12E99EB4-F82E-A248-9716-364703E975C0}"/>
              </a:ext>
            </a:extLst>
          </p:cNvPr>
          <p:cNvSpPr>
            <a:spLocks noGrp="1"/>
          </p:cNvSpPr>
          <p:nvPr>
            <p:ph type="title"/>
          </p:nvPr>
        </p:nvSpPr>
        <p:spPr/>
        <p:txBody>
          <a:bodyPr/>
          <a:lstStyle/>
          <a:p>
            <a:r>
              <a:rPr lang="zh-CN" altLang="en-US" dirty="0"/>
              <a:t>芯片场景</a:t>
            </a:r>
          </a:p>
        </p:txBody>
      </p:sp>
    </p:spTree>
    <p:extLst>
      <p:ext uri="{BB962C8B-B14F-4D97-AF65-F5344CB8AC3E}">
        <p14:creationId xmlns:p14="http://schemas.microsoft.com/office/powerpoint/2010/main" val="2521116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5505C08-0100-6C44-8786-A309A2CC2B8E}"/>
              </a:ext>
            </a:extLst>
          </p:cNvPr>
          <p:cNvPicPr>
            <a:picLocks noChangeAspect="1"/>
          </p:cNvPicPr>
          <p:nvPr/>
        </p:nvPicPr>
        <p:blipFill>
          <a:blip r:embed="rId2"/>
          <a:stretch>
            <a:fillRect/>
          </a:stretch>
        </p:blipFill>
        <p:spPr>
          <a:xfrm>
            <a:off x="2930029" y="1124744"/>
            <a:ext cx="6048672" cy="5189390"/>
          </a:xfrm>
          <a:prstGeom prst="rect">
            <a:avLst/>
          </a:prstGeom>
        </p:spPr>
      </p:pic>
      <p:sp>
        <p:nvSpPr>
          <p:cNvPr id="2" name="标题 1">
            <a:extLst>
              <a:ext uri="{FF2B5EF4-FFF2-40B4-BE49-F238E27FC236}">
                <a16:creationId xmlns:a16="http://schemas.microsoft.com/office/drawing/2014/main" id="{0BD9DE05-67BB-BD4A-A4DC-21DBE8224E1C}"/>
              </a:ext>
            </a:extLst>
          </p:cNvPr>
          <p:cNvSpPr>
            <a:spLocks noGrp="1"/>
          </p:cNvSpPr>
          <p:nvPr>
            <p:ph type="title"/>
          </p:nvPr>
        </p:nvSpPr>
        <p:spPr/>
        <p:txBody>
          <a:bodyPr/>
          <a:lstStyle/>
          <a:p>
            <a:r>
              <a:rPr lang="zh-CN" altLang="en-US" dirty="0"/>
              <a:t>芯片场景</a:t>
            </a:r>
            <a:endParaRPr kumimoji="1" lang="zh-CN" altLang="en-US" dirty="0"/>
          </a:p>
        </p:txBody>
      </p:sp>
    </p:spTree>
    <p:extLst>
      <p:ext uri="{BB962C8B-B14F-4D97-AF65-F5344CB8AC3E}">
        <p14:creationId xmlns:p14="http://schemas.microsoft.com/office/powerpoint/2010/main" val="2524060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C41DBD3-FF15-4945-A351-5ACB18A1A734}"/>
              </a:ext>
            </a:extLst>
          </p:cNvPr>
          <p:cNvSpPr>
            <a:spLocks noGrp="1"/>
          </p:cNvSpPr>
          <p:nvPr>
            <p:ph type="title"/>
          </p:nvPr>
        </p:nvSpPr>
        <p:spPr/>
        <p:txBody>
          <a:bodyPr/>
          <a:lstStyle/>
          <a:p>
            <a:r>
              <a:rPr lang="zh-CN" altLang="en-US" dirty="0"/>
              <a:t>芯片场景总结</a:t>
            </a:r>
          </a:p>
        </p:txBody>
      </p:sp>
      <p:sp>
        <p:nvSpPr>
          <p:cNvPr id="3" name="内容占位符 2">
            <a:extLst>
              <a:ext uri="{FF2B5EF4-FFF2-40B4-BE49-F238E27FC236}">
                <a16:creationId xmlns:a16="http://schemas.microsoft.com/office/drawing/2014/main" id="{678DD68A-9A6E-3844-AE4B-DA4E441458A5}"/>
              </a:ext>
            </a:extLst>
          </p:cNvPr>
          <p:cNvSpPr>
            <a:spLocks noGrp="1"/>
          </p:cNvSpPr>
          <p:nvPr>
            <p:ph sz="half" idx="1"/>
          </p:nvPr>
        </p:nvSpPr>
        <p:spPr/>
        <p:txBody>
          <a:bodyPr/>
          <a:lstStyle/>
          <a:p>
            <a:pPr marL="457200" indent="-457200">
              <a:lnSpc>
                <a:spcPct val="150000"/>
              </a:lnSpc>
              <a:buFont typeface="+mj-lt"/>
              <a:buAutoNum type="arabicPeriod"/>
            </a:pPr>
            <a:r>
              <a:rPr lang="en-US" altLang="zh-CN" dirty="0">
                <a:latin typeface="Gill Sans MT" panose="020B0502020104020203" pitchFamily="34" charset="0"/>
              </a:rPr>
              <a:t>Int8</a:t>
            </a:r>
            <a:r>
              <a:rPr lang="zh-CN" altLang="en-US" dirty="0">
                <a:latin typeface="Gill Sans MT" panose="020B0502020104020203" pitchFamily="34" charset="0"/>
              </a:rPr>
              <a:t> 是嵌入式、自主和数据中心推理应用的默认数值精度。对于大多数</a:t>
            </a:r>
            <a:r>
              <a:rPr lang="en-US" altLang="zh-CN" dirty="0">
                <a:latin typeface="Gill Sans MT" panose="020B0502020104020203" pitchFamily="34" charset="0"/>
              </a:rPr>
              <a:t>AI/ML</a:t>
            </a:r>
            <a:r>
              <a:rPr lang="zh-CN" altLang="en-US" dirty="0">
                <a:latin typeface="Gill Sans MT" panose="020B0502020104020203" pitchFamily="34" charset="0"/>
              </a:rPr>
              <a:t>应用程序，</a:t>
            </a:r>
            <a:r>
              <a:rPr lang="en-US" altLang="zh-CN" dirty="0">
                <a:latin typeface="Gill Sans MT" panose="020B0502020104020203" pitchFamily="34" charset="0"/>
              </a:rPr>
              <a:t>int8</a:t>
            </a:r>
            <a:r>
              <a:rPr lang="zh-CN" altLang="en-US" dirty="0">
                <a:latin typeface="Gill Sans MT" panose="020B0502020104020203" pitchFamily="34" charset="0"/>
              </a:rPr>
              <a:t> 精度够用了。但是优部分加速器仍然使用 </a:t>
            </a:r>
            <a:r>
              <a:rPr lang="en-US" altLang="zh-CN" dirty="0">
                <a:latin typeface="Gill Sans MT" panose="020B0502020104020203" pitchFamily="34" charset="0"/>
              </a:rPr>
              <a:t>fp16/bf16</a:t>
            </a:r>
            <a:r>
              <a:rPr lang="zh-CN" altLang="en-US" dirty="0">
                <a:latin typeface="Gill Sans MT" panose="020B0502020104020203" pitchFamily="34" charset="0"/>
              </a:rPr>
              <a:t>进行训练或者推理。</a:t>
            </a:r>
          </a:p>
          <a:p>
            <a:pPr marL="457200" indent="-457200">
              <a:lnSpc>
                <a:spcPct val="150000"/>
              </a:lnSpc>
              <a:buFont typeface="+mj-lt"/>
              <a:buAutoNum type="arabicPeriod"/>
            </a:pPr>
            <a:r>
              <a:rPr lang="zh-CN" altLang="en-US" dirty="0">
                <a:latin typeface="Gill Sans MT" panose="020B0502020104020203" pitchFamily="34" charset="0"/>
              </a:rPr>
              <a:t>在数据中心领域，密度变得非常拥挤。在过去的几年里，</a:t>
            </a:r>
            <a:r>
              <a:rPr lang="en-US" altLang="zh-CN" dirty="0">
                <a:latin typeface="Gill Sans MT" panose="020B0502020104020203" pitchFamily="34" charset="0"/>
              </a:rPr>
              <a:t>NVIDIA</a:t>
            </a:r>
            <a:r>
              <a:rPr lang="zh-CN" altLang="en-US" dirty="0">
                <a:latin typeface="Gill Sans MT" panose="020B0502020104020203" pitchFamily="34" charset="0"/>
              </a:rPr>
              <a:t>、</a:t>
            </a:r>
            <a:r>
              <a:rPr lang="en-US" altLang="zh-CN" dirty="0">
                <a:latin typeface="Gill Sans MT" panose="020B0502020104020203" pitchFamily="34" charset="0"/>
              </a:rPr>
              <a:t>Huawei</a:t>
            </a:r>
            <a:r>
              <a:rPr lang="zh-CN" altLang="en-US" dirty="0">
                <a:latin typeface="Gill Sans MT" panose="020B0502020104020203" pitchFamily="34" charset="0"/>
              </a:rPr>
              <a:t>、</a:t>
            </a:r>
            <a:r>
              <a:rPr lang="en-US" altLang="zh-CN" dirty="0">
                <a:latin typeface="Gill Sans MT" panose="020B0502020104020203" pitchFamily="34" charset="0"/>
              </a:rPr>
              <a:t>Google</a:t>
            </a:r>
            <a:r>
              <a:rPr lang="zh-CN" altLang="en-US" dirty="0">
                <a:latin typeface="Gill Sans MT" panose="020B0502020104020203" pitchFamily="34" charset="0"/>
              </a:rPr>
              <a:t>等头部厂商都相续发布了对应</a:t>
            </a:r>
            <a:r>
              <a:rPr lang="en-US" altLang="zh-CN" dirty="0">
                <a:latin typeface="Gill Sans MT" panose="020B0502020104020203" pitchFamily="34" charset="0"/>
              </a:rPr>
              <a:t>AI</a:t>
            </a:r>
            <a:r>
              <a:rPr lang="zh-CN" altLang="en-US" dirty="0">
                <a:latin typeface="Gill Sans MT" panose="020B0502020104020203" pitchFamily="34" charset="0"/>
              </a:rPr>
              <a:t>计算中心的</a:t>
            </a:r>
            <a:r>
              <a:rPr lang="en-US" altLang="zh-CN" dirty="0">
                <a:latin typeface="Gill Sans MT" panose="020B0502020104020203" pitchFamily="34" charset="0"/>
              </a:rPr>
              <a:t>AI</a:t>
            </a:r>
            <a:r>
              <a:rPr lang="zh-CN" altLang="en-US" dirty="0">
                <a:latin typeface="Gill Sans MT" panose="020B0502020104020203" pitchFamily="34" charset="0"/>
              </a:rPr>
              <a:t>训练加速器。在计算中心中，为了突破互联带宽 </a:t>
            </a:r>
            <a:r>
              <a:rPr lang="en-US" altLang="zh-CN" dirty="0">
                <a:latin typeface="Gill Sans MT" panose="020B0502020104020203" pitchFamily="34" charset="0"/>
              </a:rPr>
              <a:t>PCIe v4 300W</a:t>
            </a:r>
            <a:r>
              <a:rPr lang="zh-CN" altLang="en-US" dirty="0">
                <a:latin typeface="Gill Sans MT" panose="020B0502020104020203" pitchFamily="34" charset="0"/>
              </a:rPr>
              <a:t>的功率限制，</a:t>
            </a:r>
            <a:r>
              <a:rPr lang="en-US" altLang="zh-CN" dirty="0">
                <a:latin typeface="Gill Sans MT" panose="020B0502020104020203" pitchFamily="34" charset="0"/>
              </a:rPr>
              <a:t>PCIe v5</a:t>
            </a:r>
            <a:r>
              <a:rPr lang="zh-CN" altLang="en-US" dirty="0">
                <a:latin typeface="Gill Sans MT" panose="020B0502020104020203" pitchFamily="34" charset="0"/>
              </a:rPr>
              <a:t>备受期待。</a:t>
            </a:r>
          </a:p>
          <a:p>
            <a:pPr marL="457200" indent="-457200">
              <a:lnSpc>
                <a:spcPct val="150000"/>
              </a:lnSpc>
              <a:buFont typeface="+mj-lt"/>
              <a:buAutoNum type="arabicPeriod"/>
            </a:pPr>
            <a:r>
              <a:rPr lang="zh-CN" altLang="en-US" dirty="0">
                <a:latin typeface="Gill Sans MT" panose="020B0502020104020203" pitchFamily="34" charset="0"/>
              </a:rPr>
              <a:t>各大厂商针对训练芯片发布了令人印象深刻的性能数据，而且这些公司还宣布了高度可扩展的互联技术，可以将数千张卡片连接在一起。这对于像 </a:t>
            </a:r>
            <a:r>
              <a:rPr lang="en-US" altLang="zh-CN" dirty="0" err="1">
                <a:latin typeface="Gill Sans MT" panose="020B0502020104020203" pitchFamily="34" charset="0"/>
              </a:rPr>
              <a:t>Cerebras</a:t>
            </a:r>
            <a:r>
              <a:rPr lang="zh-CN" altLang="en-US" dirty="0">
                <a:latin typeface="Gill Sans MT" panose="020B0502020104020203" pitchFamily="34" charset="0"/>
              </a:rPr>
              <a:t>、</a:t>
            </a:r>
            <a:r>
              <a:rPr lang="en-US" altLang="zh-CN" dirty="0" err="1">
                <a:latin typeface="Gill Sans MT" panose="020B0502020104020203" pitchFamily="34" charset="0"/>
              </a:rPr>
              <a:t>GraphCore</a:t>
            </a:r>
            <a:r>
              <a:rPr lang="zh-CN" altLang="en-US" dirty="0">
                <a:latin typeface="Gill Sans MT" panose="020B0502020104020203" pitchFamily="34" charset="0"/>
              </a:rPr>
              <a:t>、</a:t>
            </a:r>
            <a:r>
              <a:rPr lang="en-US" altLang="zh-CN" dirty="0" err="1">
                <a:latin typeface="Gill Sans MT" panose="020B0502020104020203" pitchFamily="34" charset="0"/>
              </a:rPr>
              <a:t>Groq</a:t>
            </a:r>
            <a:r>
              <a:rPr lang="zh-CN" altLang="en-US" dirty="0">
                <a:latin typeface="Gill Sans MT" panose="020B0502020104020203" pitchFamily="34" charset="0"/>
              </a:rPr>
              <a:t>、</a:t>
            </a:r>
            <a:r>
              <a:rPr lang="en-US" altLang="zh-CN" dirty="0">
                <a:latin typeface="Gill Sans MT" panose="020B0502020104020203" pitchFamily="34" charset="0"/>
              </a:rPr>
              <a:t>Tesla Dojo</a:t>
            </a:r>
            <a:r>
              <a:rPr lang="zh-CN" altLang="en-US" dirty="0">
                <a:latin typeface="Gill Sans MT" panose="020B0502020104020203" pitchFamily="34" charset="0"/>
              </a:rPr>
              <a:t>的数据流加速器尤其重要，这些加速器是显式</a:t>
            </a:r>
            <a:r>
              <a:rPr lang="en-US" altLang="zh-CN" dirty="0">
                <a:latin typeface="Gill Sans MT" panose="020B0502020104020203" pitchFamily="34" charset="0"/>
              </a:rPr>
              <a:t>/</a:t>
            </a:r>
            <a:r>
              <a:rPr lang="zh-CN" altLang="en-US" dirty="0">
                <a:latin typeface="Gill Sans MT" panose="020B0502020104020203" pitchFamily="34" charset="0"/>
              </a:rPr>
              <a:t>静态编程，或者是路由到计算硬件上的。互联技术使这些加速器能够适应像</a:t>
            </a:r>
            <a:r>
              <a:rPr lang="en-US" altLang="zh-CN" dirty="0" err="1">
                <a:latin typeface="Gill Sans MT" panose="020B0502020104020203" pitchFamily="34" charset="0"/>
              </a:rPr>
              <a:t>ChatGPT</a:t>
            </a:r>
            <a:r>
              <a:rPr lang="zh-CN" altLang="en-US" dirty="0">
                <a:latin typeface="Gill Sans MT" panose="020B0502020104020203" pitchFamily="34" charset="0"/>
              </a:rPr>
              <a:t>这样的千亿参数大的模型。</a:t>
            </a:r>
            <a:br>
              <a:rPr lang="zh-CN" altLang="en-US" dirty="0">
                <a:latin typeface="Gill Sans MT" panose="020B0502020104020203" pitchFamily="34" charset="0"/>
              </a:rPr>
            </a:br>
            <a:br>
              <a:rPr lang="zh-CN" altLang="en-US" dirty="0">
                <a:latin typeface="Gill Sans MT" panose="020B0502020104020203" pitchFamily="34" charset="0"/>
              </a:rPr>
            </a:br>
            <a:endParaRPr kumimoji="1" lang="zh-CN" altLang="en-US" dirty="0">
              <a:latin typeface="Gill Sans MT" panose="020B0502020104020203" pitchFamily="34" charset="0"/>
            </a:endParaRPr>
          </a:p>
        </p:txBody>
      </p:sp>
    </p:spTree>
    <p:extLst>
      <p:ext uri="{BB962C8B-B14F-4D97-AF65-F5344CB8AC3E}">
        <p14:creationId xmlns:p14="http://schemas.microsoft.com/office/powerpoint/2010/main" val="214613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8513573-6260-5B4C-9E53-69B1D803ABEE}"/>
              </a:ext>
            </a:extLst>
          </p:cNvPr>
          <p:cNvSpPr>
            <a:spLocks noGrp="1"/>
          </p:cNvSpPr>
          <p:nvPr>
            <p:ph type="title"/>
          </p:nvPr>
        </p:nvSpPr>
        <p:spPr/>
        <p:txBody>
          <a:bodyPr/>
          <a:lstStyle/>
          <a:p>
            <a:pPr marL="0" indent="0">
              <a:buFontTx/>
              <a:buNone/>
            </a:pPr>
            <a:r>
              <a:rPr lang="en-US" altLang="zh-CN" dirty="0"/>
              <a:t>IOT</a:t>
            </a:r>
            <a:r>
              <a:rPr lang="zh-CN" altLang="en-US" dirty="0"/>
              <a:t> </a:t>
            </a:r>
            <a:r>
              <a:rPr lang="en-US" altLang="zh-CN" dirty="0"/>
              <a:t>AI</a:t>
            </a:r>
            <a:r>
              <a:rPr lang="zh-CN" altLang="en-US" dirty="0"/>
              <a:t>应用</a:t>
            </a:r>
          </a:p>
        </p:txBody>
      </p:sp>
      <p:sp>
        <p:nvSpPr>
          <p:cNvPr id="6" name="内容占位符 5">
            <a:extLst>
              <a:ext uri="{FF2B5EF4-FFF2-40B4-BE49-F238E27FC236}">
                <a16:creationId xmlns:a16="http://schemas.microsoft.com/office/drawing/2014/main" id="{356AFCAA-C146-A047-8388-E0E656AA4F1B}"/>
              </a:ext>
            </a:extLst>
          </p:cNvPr>
          <p:cNvSpPr>
            <a:spLocks noGrp="1"/>
          </p:cNvSpPr>
          <p:nvPr>
            <p:ph sz="half" idx="1"/>
          </p:nvPr>
        </p:nvSpPr>
        <p:spPr>
          <a:xfrm>
            <a:off x="623635" y="1412776"/>
            <a:ext cx="10963473" cy="1080120"/>
          </a:xfrm>
        </p:spPr>
        <p:txBody>
          <a:bodyPr/>
          <a:lstStyle/>
          <a:p>
            <a:pPr>
              <a:lnSpc>
                <a:spcPct val="150000"/>
              </a:lnSpc>
            </a:pPr>
            <a:r>
              <a:rPr lang="zh-CN" altLang="en-US" dirty="0">
                <a:latin typeface="Gill Sans MT" panose="020B0502020104020203" pitchFamily="34" charset="0"/>
              </a:rPr>
              <a:t>从</a:t>
            </a:r>
            <a:r>
              <a:rPr lang="en-US" altLang="zh-CN" dirty="0">
                <a:latin typeface="Gill Sans MT" panose="020B0502020104020203" pitchFamily="34" charset="0"/>
              </a:rPr>
              <a:t>2017</a:t>
            </a:r>
            <a:r>
              <a:rPr lang="zh-CN" altLang="en-US" dirty="0">
                <a:latin typeface="Gill Sans MT" panose="020B0502020104020203" pitchFamily="34" charset="0"/>
              </a:rPr>
              <a:t>年开始，苹果、华为海思、高通、联发科等主要芯片厂商相继发布支持</a:t>
            </a:r>
            <a:r>
              <a:rPr lang="en-US" altLang="zh-CN" dirty="0">
                <a:latin typeface="Gill Sans MT" panose="020B0502020104020203" pitchFamily="34" charset="0"/>
              </a:rPr>
              <a:t>AI</a:t>
            </a:r>
            <a:r>
              <a:rPr lang="zh-CN" altLang="en-US" dirty="0">
                <a:latin typeface="Gill Sans MT" panose="020B0502020104020203" pitchFamily="34" charset="0"/>
              </a:rPr>
              <a:t>加速功能的新一代芯片，</a:t>
            </a:r>
            <a:r>
              <a:rPr lang="en-US" altLang="zh-CN" dirty="0">
                <a:latin typeface="Gill Sans MT" panose="020B0502020104020203" pitchFamily="34" charset="0"/>
              </a:rPr>
              <a:t>AI</a:t>
            </a:r>
            <a:r>
              <a:rPr lang="zh-CN" altLang="en-US" dirty="0">
                <a:latin typeface="Gill Sans MT" panose="020B0502020104020203" pitchFamily="34" charset="0"/>
              </a:rPr>
              <a:t>芯片逐渐向中端产品渗透。</a:t>
            </a:r>
            <a:r>
              <a:rPr lang="en-US" altLang="zh-CN" dirty="0">
                <a:latin typeface="Gill Sans MT" panose="020B0502020104020203" pitchFamily="34" charset="0"/>
              </a:rPr>
              <a:t>AI</a:t>
            </a:r>
            <a:r>
              <a:rPr lang="zh-CN" altLang="en-US" dirty="0">
                <a:latin typeface="Gill Sans MT" panose="020B0502020104020203" pitchFamily="34" charset="0"/>
              </a:rPr>
              <a:t> 应用和 </a:t>
            </a:r>
            <a:r>
              <a:rPr lang="en-US" altLang="zh-CN" dirty="0">
                <a:latin typeface="Gill Sans MT" panose="020B0502020104020203" pitchFamily="34" charset="0"/>
              </a:rPr>
              <a:t>AI</a:t>
            </a:r>
            <a:r>
              <a:rPr lang="zh-CN" altLang="en-US" dirty="0">
                <a:latin typeface="Gill Sans MT" panose="020B0502020104020203" pitchFamily="34" charset="0"/>
              </a:rPr>
              <a:t> 部署也将会呈现更多的结合性态。</a:t>
            </a:r>
          </a:p>
        </p:txBody>
      </p:sp>
      <p:pic>
        <p:nvPicPr>
          <p:cNvPr id="10" name="图片 9">
            <a:extLst>
              <a:ext uri="{FF2B5EF4-FFF2-40B4-BE49-F238E27FC236}">
                <a16:creationId xmlns:a16="http://schemas.microsoft.com/office/drawing/2014/main" id="{14E8B41D-5E00-C34E-A68F-A214F677E28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96401" y="2676261"/>
            <a:ext cx="11217939" cy="3377687"/>
          </a:xfrm>
          <a:prstGeom prst="rect">
            <a:avLst/>
          </a:prstGeom>
        </p:spPr>
      </p:pic>
    </p:spTree>
    <p:extLst>
      <p:ext uri="{BB962C8B-B14F-4D97-AF65-F5344CB8AC3E}">
        <p14:creationId xmlns:p14="http://schemas.microsoft.com/office/powerpoint/2010/main" val="173164503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8513573-6260-5B4C-9E53-69B1D803ABEE}"/>
              </a:ext>
            </a:extLst>
          </p:cNvPr>
          <p:cNvSpPr>
            <a:spLocks noGrp="1"/>
          </p:cNvSpPr>
          <p:nvPr>
            <p:ph type="title"/>
          </p:nvPr>
        </p:nvSpPr>
        <p:spPr/>
        <p:txBody>
          <a:bodyPr/>
          <a:lstStyle/>
          <a:p>
            <a:r>
              <a:rPr lang="en-US" altLang="zh-CN" dirty="0"/>
              <a:t>IOT</a:t>
            </a:r>
            <a:r>
              <a:rPr lang="zh-CN" altLang="en-US" dirty="0"/>
              <a:t> </a:t>
            </a:r>
            <a:r>
              <a:rPr lang="en-US" altLang="zh-CN" dirty="0"/>
              <a:t>AI</a:t>
            </a:r>
            <a:r>
              <a:rPr lang="zh-CN" altLang="en-US" dirty="0"/>
              <a:t>应用</a:t>
            </a:r>
          </a:p>
        </p:txBody>
      </p:sp>
      <p:sp>
        <p:nvSpPr>
          <p:cNvPr id="6" name="内容占位符 5">
            <a:extLst>
              <a:ext uri="{FF2B5EF4-FFF2-40B4-BE49-F238E27FC236}">
                <a16:creationId xmlns:a16="http://schemas.microsoft.com/office/drawing/2014/main" id="{356AFCAA-C146-A047-8388-E0E656AA4F1B}"/>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从</a:t>
            </a:r>
            <a:r>
              <a:rPr lang="en-US" altLang="zh-CN" dirty="0">
                <a:latin typeface="Gill Sans MT" panose="020B0502020104020203" pitchFamily="34" charset="0"/>
              </a:rPr>
              <a:t>2017</a:t>
            </a:r>
            <a:r>
              <a:rPr lang="zh-CN" altLang="en-US" dirty="0">
                <a:latin typeface="Gill Sans MT" panose="020B0502020104020203" pitchFamily="34" charset="0"/>
              </a:rPr>
              <a:t>年开始，苹果、华为海思、高通、联发科等主要芯片厂商相继发布支持</a:t>
            </a:r>
            <a:r>
              <a:rPr lang="en-US" altLang="zh-CN" dirty="0">
                <a:latin typeface="Gill Sans MT" panose="020B0502020104020203" pitchFamily="34" charset="0"/>
              </a:rPr>
              <a:t>AI</a:t>
            </a:r>
            <a:r>
              <a:rPr lang="zh-CN" altLang="en-US" dirty="0">
                <a:latin typeface="Gill Sans MT" panose="020B0502020104020203" pitchFamily="34" charset="0"/>
              </a:rPr>
              <a:t>加速功能的新一代芯片，</a:t>
            </a:r>
            <a:r>
              <a:rPr lang="en-US" altLang="zh-CN" dirty="0">
                <a:latin typeface="Gill Sans MT" panose="020B0502020104020203" pitchFamily="34" charset="0"/>
              </a:rPr>
              <a:t>AI</a:t>
            </a:r>
            <a:r>
              <a:rPr lang="zh-CN" altLang="en-US" dirty="0">
                <a:latin typeface="Gill Sans MT" panose="020B0502020104020203" pitchFamily="34" charset="0"/>
              </a:rPr>
              <a:t>芯片逐渐向中端产品渗透。</a:t>
            </a:r>
            <a:r>
              <a:rPr lang="en-US" altLang="zh-CN" dirty="0">
                <a:latin typeface="Gill Sans MT" panose="020B0502020104020203" pitchFamily="34" charset="0"/>
              </a:rPr>
              <a:t>AI</a:t>
            </a:r>
            <a:r>
              <a:rPr lang="zh-CN" altLang="en-US" dirty="0">
                <a:latin typeface="Gill Sans MT" panose="020B0502020104020203" pitchFamily="34" charset="0"/>
              </a:rPr>
              <a:t> 应用和 </a:t>
            </a:r>
            <a:r>
              <a:rPr lang="en-US" altLang="zh-CN" dirty="0">
                <a:latin typeface="Gill Sans MT" panose="020B0502020104020203" pitchFamily="34" charset="0"/>
              </a:rPr>
              <a:t>AI</a:t>
            </a:r>
            <a:r>
              <a:rPr lang="zh-CN" altLang="en-US" dirty="0">
                <a:latin typeface="Gill Sans MT" panose="020B0502020104020203" pitchFamily="34" charset="0"/>
              </a:rPr>
              <a:t> 部署也将会呈现更多的结合性态。</a:t>
            </a:r>
          </a:p>
        </p:txBody>
      </p:sp>
      <p:pic>
        <p:nvPicPr>
          <p:cNvPr id="3" name="图片 2">
            <a:extLst>
              <a:ext uri="{FF2B5EF4-FFF2-40B4-BE49-F238E27FC236}">
                <a16:creationId xmlns:a16="http://schemas.microsoft.com/office/drawing/2014/main" id="{70D5AC64-8C59-F94F-AA38-6C535C6EC58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282792" y="2852936"/>
            <a:ext cx="9631178" cy="3168352"/>
          </a:xfrm>
          <a:prstGeom prst="rect">
            <a:avLst/>
          </a:prstGeom>
        </p:spPr>
      </p:pic>
    </p:spTree>
    <p:extLst>
      <p:ext uri="{BB962C8B-B14F-4D97-AF65-F5344CB8AC3E}">
        <p14:creationId xmlns:p14="http://schemas.microsoft.com/office/powerpoint/2010/main" val="139376817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10D36-6D64-3448-8418-EE4484F1A8BD}"/>
              </a:ext>
            </a:extLst>
          </p:cNvPr>
          <p:cNvSpPr>
            <a:spLocks noGrp="1"/>
          </p:cNvSpPr>
          <p:nvPr>
            <p:ph type="title"/>
          </p:nvPr>
        </p:nvSpPr>
        <p:spPr/>
        <p:txBody>
          <a:bodyPr/>
          <a:lstStyle/>
          <a:p>
            <a:r>
              <a:rPr lang="en-US" altLang="zh-CN" dirty="0"/>
              <a:t>IOT</a:t>
            </a:r>
            <a:r>
              <a:rPr lang="zh-CN" altLang="en-US" dirty="0"/>
              <a:t> </a:t>
            </a:r>
            <a:r>
              <a:rPr lang="en-US" altLang="zh-CN" dirty="0"/>
              <a:t>AI</a:t>
            </a:r>
            <a:r>
              <a:rPr lang="zh-CN" altLang="en-US" dirty="0"/>
              <a:t>应用</a:t>
            </a:r>
            <a:endParaRPr kumimoji="1" lang="zh-CN" altLang="en-US" dirty="0"/>
          </a:p>
        </p:txBody>
      </p:sp>
      <p:pic>
        <p:nvPicPr>
          <p:cNvPr id="7" name="图片 6">
            <a:extLst>
              <a:ext uri="{FF2B5EF4-FFF2-40B4-BE49-F238E27FC236}">
                <a16:creationId xmlns:a16="http://schemas.microsoft.com/office/drawing/2014/main" id="{0BDB6373-7AAB-BF4A-ACEE-BB2EA61C2579}"/>
              </a:ext>
            </a:extLst>
          </p:cNvPr>
          <p:cNvPicPr>
            <a:picLocks noChangeAspect="1"/>
          </p:cNvPicPr>
          <p:nvPr/>
        </p:nvPicPr>
        <p:blipFill>
          <a:blip r:embed="rId2"/>
          <a:stretch>
            <a:fillRect/>
          </a:stretch>
        </p:blipFill>
        <p:spPr>
          <a:xfrm>
            <a:off x="1489869" y="1427987"/>
            <a:ext cx="9375875" cy="4750443"/>
          </a:xfrm>
          <a:prstGeom prst="rect">
            <a:avLst/>
          </a:prstGeom>
        </p:spPr>
      </p:pic>
    </p:spTree>
    <p:extLst>
      <p:ext uri="{BB962C8B-B14F-4D97-AF65-F5344CB8AC3E}">
        <p14:creationId xmlns:p14="http://schemas.microsoft.com/office/powerpoint/2010/main" val="758943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DFCF926-98ED-8B40-8AB8-1F3AD930178C}"/>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CA8DFD5D-F989-D745-8335-B6A2398D8613}"/>
              </a:ext>
            </a:extLst>
          </p:cNvPr>
          <p:cNvSpPr>
            <a:spLocks noGrp="1"/>
          </p:cNvSpPr>
          <p:nvPr>
            <p:ph sz="half" idx="1"/>
          </p:nvPr>
        </p:nvSpPr>
        <p:spPr/>
        <p:txBody>
          <a:bodyPr/>
          <a:lstStyle/>
          <a:p>
            <a:endParaRPr lang="zh-CN" altLang="en-US"/>
          </a:p>
        </p:txBody>
      </p:sp>
      <p:pic>
        <p:nvPicPr>
          <p:cNvPr id="7" name="图片 6">
            <a:extLst>
              <a:ext uri="{FF2B5EF4-FFF2-40B4-BE49-F238E27FC236}">
                <a16:creationId xmlns:a16="http://schemas.microsoft.com/office/drawing/2014/main" id="{7A96FA20-2E4A-1F42-B808-0EEDF2E683D4}"/>
              </a:ext>
            </a:extLst>
          </p:cNvPr>
          <p:cNvPicPr>
            <a:picLocks noChangeAspect="1"/>
          </p:cNvPicPr>
          <p:nvPr/>
        </p:nvPicPr>
        <p:blipFill>
          <a:blip r:embed="rId2"/>
          <a:stretch>
            <a:fillRect/>
          </a:stretch>
        </p:blipFill>
        <p:spPr>
          <a:xfrm>
            <a:off x="2353965" y="1672481"/>
            <a:ext cx="7783394" cy="4089102"/>
          </a:xfrm>
          <a:prstGeom prst="rect">
            <a:avLst/>
          </a:prstGeom>
        </p:spPr>
      </p:pic>
    </p:spTree>
    <p:extLst>
      <p:ext uri="{BB962C8B-B14F-4D97-AF65-F5344CB8AC3E}">
        <p14:creationId xmlns:p14="http://schemas.microsoft.com/office/powerpoint/2010/main" val="116918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346848" cy="5145013"/>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 芯片基础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通用图形处理器 </a:t>
            </a:r>
            <a:r>
              <a:rPr lang="en-US" altLang="zh-CN" sz="2400" dirty="0">
                <a:solidFill>
                  <a:schemeClr val="bg1">
                    <a:lumMod val="75000"/>
                  </a:schemeClr>
                </a:solidFill>
                <a:latin typeface="Gill Sans MT" panose="020B0502020104020203" pitchFamily="34" charset="0"/>
              </a:rPr>
              <a:t>GPU</a:t>
            </a:r>
          </a:p>
          <a:p>
            <a:pPr lvl="1">
              <a:buFont typeface="Arial" panose="020B0604020202020204" pitchFamily="34" charset="0"/>
              <a:buChar char="•"/>
            </a:pP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专用处理器 </a:t>
            </a:r>
            <a:r>
              <a:rPr lang="en-US" altLang="zh-CN" sz="2400" dirty="0">
                <a:solidFill>
                  <a:srgbClr val="374154"/>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
        <p:nvSpPr>
          <p:cNvPr id="5" name="内容占位符 2">
            <a:extLst>
              <a:ext uri="{FF2B5EF4-FFF2-40B4-BE49-F238E27FC236}">
                <a16:creationId xmlns:a16="http://schemas.microsoft.com/office/drawing/2014/main" id="{72392998-9E18-8942-825D-2293DF0A70D8}"/>
              </a:ext>
            </a:extLst>
          </p:cNvPr>
          <p:cNvSpPr>
            <a:spLocks noGrp="1"/>
          </p:cNvSpPr>
          <p:nvPr/>
        </p:nvSpPr>
        <p:spPr>
          <a:xfrm>
            <a:off x="6242397" y="1232756"/>
            <a:ext cx="4761656" cy="5023875"/>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华为昇腾 </a:t>
            </a:r>
            <a:r>
              <a:rPr lang="en-US" altLang="zh-CN" sz="2400" b="1" dirty="0">
                <a:solidFill>
                  <a:srgbClr val="374154"/>
                </a:solidFill>
                <a:latin typeface="Gill Sans MT" panose="020B0502020104020203" pitchFamily="34" charset="0"/>
              </a:rPr>
              <a:t>NPU</a:t>
            </a:r>
          </a:p>
          <a:p>
            <a:pPr lvl="1">
              <a:buFont typeface="Arial" panose="020B0604020202020204" pitchFamily="34" charset="0"/>
              <a:buChar char="•"/>
            </a:pPr>
            <a:r>
              <a:rPr lang="zh-CN" altLang="en-US" sz="2000" dirty="0">
                <a:solidFill>
                  <a:srgbClr val="374154"/>
                </a:solidFill>
                <a:latin typeface="Gill Sans MT" panose="020B0502020104020203" pitchFamily="34" charset="0"/>
              </a:rPr>
              <a:t>达芬奇架构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昇腾</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处理器</a:t>
            </a:r>
            <a:endParaRPr lang="en-US" altLang="zh-CN" sz="24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谷歌 </a:t>
            </a:r>
            <a:r>
              <a:rPr lang="en-US" altLang="zh-CN" sz="2400" b="1" dirty="0">
                <a:solidFill>
                  <a:srgbClr val="374154"/>
                </a:solidFill>
                <a:latin typeface="Gill Sans MT" panose="020B0502020104020203" pitchFamily="34" charset="0"/>
              </a:rPr>
              <a:t>TPU</a:t>
            </a:r>
          </a:p>
          <a:p>
            <a:pPr lvl="1">
              <a:buFont typeface="Arial" panose="020B0604020202020204" pitchFamily="34" charset="0"/>
              <a:buChar char="•"/>
            </a:pPr>
            <a:r>
              <a:rPr lang="en-US" altLang="zh-CN" sz="2000" dirty="0">
                <a:solidFill>
                  <a:srgbClr val="374154"/>
                </a:solidFill>
                <a:latin typeface="Gill Sans MT" panose="020B0502020104020203" pitchFamily="34" charset="0"/>
              </a:rPr>
              <a:t>TPU</a:t>
            </a:r>
            <a:r>
              <a:rPr lang="zh-CN" altLang="en-US" sz="2000" dirty="0">
                <a:solidFill>
                  <a:srgbClr val="374154"/>
                </a:solidFill>
                <a:latin typeface="Gill Sans MT" panose="020B0502020104020203" pitchFamily="34" charset="0"/>
              </a:rPr>
              <a:t> 核心脉动阵列</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TPU</a:t>
            </a:r>
            <a:r>
              <a:rPr lang="zh-CN" altLang="en-US" sz="2000" dirty="0">
                <a:solidFill>
                  <a:srgbClr val="374154"/>
                </a:solidFill>
                <a:latin typeface="Gill Sans MT" panose="020B0502020104020203" pitchFamily="34" charset="0"/>
              </a:rPr>
              <a:t> 系列架构</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特斯拉 </a:t>
            </a:r>
            <a:r>
              <a:rPr lang="en-US" altLang="zh-CN" sz="2400" b="1" dirty="0">
                <a:solidFill>
                  <a:srgbClr val="374154"/>
                </a:solidFill>
                <a:latin typeface="Gill Sans MT" panose="020B0502020104020203" pitchFamily="34" charset="0"/>
              </a:rPr>
              <a:t>DOJO</a:t>
            </a:r>
          </a:p>
          <a:p>
            <a:pPr lvl="1">
              <a:buFont typeface="Arial" panose="020B0604020202020204" pitchFamily="34" charset="0"/>
              <a:buChar char="•"/>
            </a:pPr>
            <a:r>
              <a:rPr lang="en-US" altLang="zh-CN" sz="2000" dirty="0">
                <a:solidFill>
                  <a:srgbClr val="374154"/>
                </a:solidFill>
                <a:latin typeface="Gill Sans MT" panose="020B0502020104020203" pitchFamily="34" charset="0"/>
              </a:rPr>
              <a:t>DOJO</a:t>
            </a:r>
            <a:r>
              <a:rPr lang="zh-CN" altLang="en-US" sz="2000" dirty="0">
                <a:solidFill>
                  <a:srgbClr val="374154"/>
                </a:solidFill>
                <a:latin typeface="Gill Sans MT" panose="020B0502020104020203" pitchFamily="34" charset="0"/>
              </a:rPr>
              <a:t> 架构</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国内外其他</a:t>
            </a:r>
            <a:r>
              <a:rPr lang="en-US" altLang="zh-CN" sz="2400" b="1" dirty="0">
                <a:solidFill>
                  <a:srgbClr val="374154"/>
                </a:solidFill>
                <a:latin typeface="Gill Sans MT" panose="020B0502020104020203" pitchFamily="34" charset="0"/>
              </a:rPr>
              <a:t>AI</a:t>
            </a:r>
            <a:r>
              <a:rPr lang="zh-CN" altLang="en-US" sz="2400" b="1" dirty="0">
                <a:solidFill>
                  <a:srgbClr val="374154"/>
                </a:solidFill>
                <a:latin typeface="Gill Sans MT" panose="020B0502020104020203" pitchFamily="34" charset="0"/>
              </a:rPr>
              <a:t>芯片</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芯片的思考</a:t>
            </a:r>
            <a:endParaRPr lang="en-US" altLang="zh-CN" sz="2000" dirty="0">
              <a:solidFill>
                <a:srgbClr val="374154"/>
              </a:solidFill>
              <a:latin typeface="Gill Sans MT" panose="020B0502020104020203" pitchFamily="34" charset="0"/>
            </a:endParaRPr>
          </a:p>
        </p:txBody>
      </p:sp>
      <p:sp>
        <p:nvSpPr>
          <p:cNvPr id="3" name="左大括号 2">
            <a:extLst>
              <a:ext uri="{FF2B5EF4-FFF2-40B4-BE49-F238E27FC236}">
                <a16:creationId xmlns:a16="http://schemas.microsoft.com/office/drawing/2014/main" id="{7E2C7A77-2B0A-C448-A3B9-BC0C5068C8D7}"/>
              </a:ext>
            </a:extLst>
          </p:cNvPr>
          <p:cNvSpPr/>
          <p:nvPr/>
        </p:nvSpPr>
        <p:spPr bwMode="auto">
          <a:xfrm>
            <a:off x="5378301" y="1412775"/>
            <a:ext cx="360040" cy="4784973"/>
          </a:xfrm>
          <a:prstGeom prst="leftBrace">
            <a:avLst>
              <a:gd name="adj1" fmla="val 8333"/>
              <a:gd name="adj2" fmla="val 83437"/>
            </a:avLst>
          </a:prstGeom>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305673488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4" y="1268760"/>
            <a:ext cx="10963473" cy="4176464"/>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3200" b="1" dirty="0">
                <a:solidFill>
                  <a:srgbClr val="374154"/>
                </a:solidFill>
                <a:latin typeface="Gill Sans MT" panose="020B0502020104020203" pitchFamily="34" charset="0"/>
              </a:rPr>
              <a:t>AI</a:t>
            </a:r>
            <a:r>
              <a:rPr lang="zh-CN" altLang="en-US" sz="3200" b="1" dirty="0">
                <a:solidFill>
                  <a:srgbClr val="374154"/>
                </a:solidFill>
                <a:latin typeface="Gill Sans MT" panose="020B0502020104020203" pitchFamily="34" charset="0"/>
              </a:rPr>
              <a:t>专用处理器</a:t>
            </a:r>
            <a:endParaRPr lang="en-US" altLang="zh-CN" sz="3200" b="1"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What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is</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AI</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Chip</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什么是</a:t>
            </a:r>
            <a:r>
              <a:rPr lang="en-US" altLang="zh-CN" sz="2800" dirty="0">
                <a:solidFill>
                  <a:srgbClr val="374154"/>
                </a:solidFill>
                <a:latin typeface="Gill Sans MT" panose="020B0502020104020203" pitchFamily="34" charset="0"/>
              </a:rPr>
              <a:t>AI</a:t>
            </a:r>
            <a:r>
              <a:rPr lang="zh-CN" altLang="en-US" sz="2800" dirty="0">
                <a:solidFill>
                  <a:srgbClr val="374154"/>
                </a:solidFill>
                <a:latin typeface="Gill Sans MT" panose="020B0502020104020203" pitchFamily="34" charset="0"/>
              </a:rPr>
              <a:t>芯片</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Task</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and</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Development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AI</a:t>
            </a:r>
            <a:r>
              <a:rPr lang="zh-CN" altLang="en-US" sz="2800" dirty="0">
                <a:solidFill>
                  <a:srgbClr val="374154"/>
                </a:solidFill>
                <a:latin typeface="Gill Sans MT" panose="020B0502020104020203" pitchFamily="34" charset="0"/>
              </a:rPr>
              <a:t> 芯片任务和部署</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RoadMap</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of</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AI</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Chip</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AI</a:t>
            </a:r>
            <a:r>
              <a:rPr lang="zh-CN" altLang="en-US" sz="2800" dirty="0">
                <a:solidFill>
                  <a:srgbClr val="374154"/>
                </a:solidFill>
                <a:latin typeface="Gill Sans MT" panose="020B0502020104020203" pitchFamily="34" charset="0"/>
              </a:rPr>
              <a:t> 芯片技术路线</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Application scenario</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AI</a:t>
            </a:r>
            <a:r>
              <a:rPr lang="zh-CN" altLang="en-US" sz="2800" dirty="0">
                <a:solidFill>
                  <a:srgbClr val="374154"/>
                </a:solidFill>
                <a:latin typeface="Gill Sans MT" panose="020B0502020104020203" pitchFamily="34" charset="0"/>
              </a:rPr>
              <a:t>芯片应用场景</a:t>
            </a: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10D36-6D64-3448-8418-EE4484F1A8BD}"/>
              </a:ext>
            </a:extLst>
          </p:cNvPr>
          <p:cNvSpPr>
            <a:spLocks noGrp="1"/>
          </p:cNvSpPr>
          <p:nvPr>
            <p:ph type="title"/>
          </p:nvPr>
        </p:nvSpPr>
        <p:spPr/>
        <p:txBody>
          <a:bodyPr/>
          <a:lstStyle/>
          <a:p>
            <a:pPr latinLnBrk="1">
              <a:lnSpc>
                <a:spcPct val="120000"/>
              </a:lnSpc>
            </a:pPr>
            <a:r>
              <a:rPr lang="en-US" altLang="zh-CN" dirty="0">
                <a:solidFill>
                  <a:srgbClr val="C00000"/>
                </a:solidFill>
              </a:rPr>
              <a:t>What</a:t>
            </a:r>
            <a:r>
              <a:rPr lang="zh-CN" altLang="en-US" dirty="0">
                <a:solidFill>
                  <a:srgbClr val="C00000"/>
                </a:solidFill>
              </a:rPr>
              <a:t> </a:t>
            </a:r>
            <a:r>
              <a:rPr lang="en-US" altLang="zh-CN" dirty="0">
                <a:solidFill>
                  <a:srgbClr val="C00000"/>
                </a:solidFill>
              </a:rPr>
              <a:t>is</a:t>
            </a:r>
            <a:r>
              <a:rPr lang="zh-CN" altLang="en-US" dirty="0">
                <a:solidFill>
                  <a:srgbClr val="C00000"/>
                </a:solidFill>
              </a:rPr>
              <a:t> </a:t>
            </a:r>
            <a:r>
              <a:rPr lang="en-US" altLang="zh-CN" dirty="0">
                <a:solidFill>
                  <a:srgbClr val="C00000"/>
                </a:solidFill>
              </a:rPr>
              <a:t>AI</a:t>
            </a:r>
            <a:r>
              <a:rPr lang="zh-CN" altLang="en-US" dirty="0">
                <a:solidFill>
                  <a:srgbClr val="C00000"/>
                </a:solidFill>
              </a:rPr>
              <a:t> </a:t>
            </a:r>
            <a:r>
              <a:rPr lang="en-US" altLang="zh-CN" dirty="0">
                <a:solidFill>
                  <a:srgbClr val="C00000"/>
                </a:solidFill>
              </a:rPr>
              <a:t>Chip</a:t>
            </a:r>
            <a:br>
              <a:rPr lang="en-US" altLang="zh-CN" dirty="0">
                <a:solidFill>
                  <a:srgbClr val="C00000"/>
                </a:solidFill>
              </a:rPr>
            </a:br>
            <a:r>
              <a:rPr lang="zh-CN" altLang="en-US" dirty="0">
                <a:solidFill>
                  <a:srgbClr val="C00000"/>
                </a:solidFill>
              </a:rPr>
              <a:t>什么是</a:t>
            </a:r>
            <a:r>
              <a:rPr lang="en-US" altLang="zh-CN" dirty="0">
                <a:solidFill>
                  <a:srgbClr val="C00000"/>
                </a:solidFill>
              </a:rPr>
              <a:t>AI</a:t>
            </a:r>
            <a:r>
              <a:rPr lang="zh-CN" altLang="en-US" dirty="0">
                <a:solidFill>
                  <a:srgbClr val="C00000"/>
                </a:solidFill>
              </a:rPr>
              <a:t>芯片</a:t>
            </a:r>
          </a:p>
        </p:txBody>
      </p:sp>
    </p:spTree>
    <p:extLst>
      <p:ext uri="{BB962C8B-B14F-4D97-AF65-F5344CB8AC3E}">
        <p14:creationId xmlns:p14="http://schemas.microsoft.com/office/powerpoint/2010/main" val="577398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ECB23DA-BB84-2A44-84EB-05F6D8D0490C}"/>
              </a:ext>
            </a:extLst>
          </p:cNvPr>
          <p:cNvSpPr>
            <a:spLocks noGrp="1"/>
          </p:cNvSpPr>
          <p:nvPr>
            <p:ph type="title"/>
          </p:nvPr>
        </p:nvSpPr>
        <p:spPr/>
        <p:txBody>
          <a:bodyPr/>
          <a:lstStyle/>
          <a:p>
            <a:r>
              <a:rPr lang="en-US" altLang="zh-CN" dirty="0"/>
              <a:t>AI</a:t>
            </a:r>
            <a:r>
              <a:rPr lang="zh-CN" altLang="en-US" dirty="0"/>
              <a:t>芯片：定义</a:t>
            </a:r>
          </a:p>
        </p:txBody>
      </p:sp>
      <p:sp>
        <p:nvSpPr>
          <p:cNvPr id="5" name="内容占位符 4">
            <a:extLst>
              <a:ext uri="{FF2B5EF4-FFF2-40B4-BE49-F238E27FC236}">
                <a16:creationId xmlns:a16="http://schemas.microsoft.com/office/drawing/2014/main" id="{42878D1A-8EEE-1747-9368-BAC9550F9D87}"/>
              </a:ext>
            </a:extLst>
          </p:cNvPr>
          <p:cNvSpPr>
            <a:spLocks noGrp="1"/>
          </p:cNvSpPr>
          <p:nvPr>
            <p:ph sz="half" idx="1"/>
          </p:nvPr>
        </p:nvSpPr>
        <p:spPr>
          <a:xfrm>
            <a:off x="623635" y="1412776"/>
            <a:ext cx="10963473" cy="2520280"/>
          </a:xfrm>
        </p:spPr>
        <p:txBody>
          <a:bodyPr/>
          <a:lstStyle/>
          <a:p>
            <a:pPr eaLnBrk="1" latinLnBrk="1" hangingPunct="1">
              <a:lnSpc>
                <a:spcPct val="150000"/>
              </a:lnSpc>
            </a:pPr>
            <a:r>
              <a:rPr lang="en-US" altLang="zh-CN" b="1" dirty="0">
                <a:latin typeface="Gill Sans MT" panose="020B0502020104020203" pitchFamily="34" charset="0"/>
              </a:rPr>
              <a:t>DSA</a:t>
            </a:r>
            <a:r>
              <a:rPr lang="zh-CN" altLang="en-US" dirty="0">
                <a:latin typeface="Gill Sans MT" panose="020B0502020104020203" pitchFamily="34" charset="0"/>
              </a:rPr>
              <a:t>：特定领域的体系结构，通常被称为加速器，因为与在通用 </a:t>
            </a:r>
            <a:r>
              <a:rPr lang="en-US" altLang="zh-CN" dirty="0">
                <a:latin typeface="Gill Sans MT" panose="020B0502020104020203" pitchFamily="34" charset="0"/>
              </a:rPr>
              <a:t>CPU </a:t>
            </a:r>
            <a:r>
              <a:rPr lang="zh-CN" altLang="en-US" dirty="0">
                <a:latin typeface="Gill Sans MT" panose="020B0502020104020203" pitchFamily="34" charset="0"/>
              </a:rPr>
              <a:t>上执行整个应用程序相比，它们可以加速某些应用程序。</a:t>
            </a:r>
            <a:endParaRPr lang="en-US" altLang="zh-CN" dirty="0">
              <a:latin typeface="Gill Sans MT" panose="020B0502020104020203" pitchFamily="34" charset="0"/>
            </a:endParaRPr>
          </a:p>
          <a:p>
            <a:pPr eaLnBrk="1" latinLnBrk="1" hangingPunct="1">
              <a:lnSpc>
                <a:spcPct val="150000"/>
              </a:lnSpc>
            </a:pPr>
            <a:r>
              <a:rPr lang="zh-CN" altLang="en-US" b="1" dirty="0">
                <a:latin typeface="Gill Sans MT" panose="020B0502020104020203" pitchFamily="34" charset="0"/>
              </a:rPr>
              <a:t>好处：</a:t>
            </a:r>
            <a:r>
              <a:rPr lang="en-US" altLang="zh-CN" dirty="0">
                <a:latin typeface="Gill Sans MT" panose="020B0502020104020203" pitchFamily="34" charset="0"/>
              </a:rPr>
              <a:t>DSA </a:t>
            </a:r>
            <a:r>
              <a:rPr lang="zh-CN" altLang="en-US" dirty="0">
                <a:latin typeface="Gill Sans MT" panose="020B0502020104020203" pitchFamily="34" charset="0"/>
              </a:rPr>
              <a:t>可以实现更好的性能，因为它们更贴近应用的实际需求；</a:t>
            </a:r>
            <a:r>
              <a:rPr lang="en-US" altLang="zh-CN" dirty="0">
                <a:latin typeface="Gill Sans MT" panose="020B0502020104020203" pitchFamily="34" charset="0"/>
              </a:rPr>
              <a:t>DSA </a:t>
            </a:r>
            <a:r>
              <a:rPr lang="zh-CN" altLang="en-US" dirty="0">
                <a:latin typeface="Gill Sans MT" panose="020B0502020104020203" pitchFamily="34" charset="0"/>
              </a:rPr>
              <a:t>例子，包括图形加速单元（即</a:t>
            </a:r>
            <a:r>
              <a:rPr lang="en-US" altLang="zh-CN" dirty="0">
                <a:latin typeface="Gill Sans MT" panose="020B0502020104020203" pitchFamily="34" charset="0"/>
              </a:rPr>
              <a:t>GPU</a:t>
            </a:r>
            <a:r>
              <a:rPr lang="zh-CN" altLang="en-US" dirty="0">
                <a:latin typeface="Gill Sans MT" panose="020B0502020104020203" pitchFamily="34" charset="0"/>
              </a:rPr>
              <a:t>），用于深度学习的神经网络处理器（</a:t>
            </a:r>
            <a:r>
              <a:rPr lang="en-US" altLang="zh-CN" dirty="0">
                <a:latin typeface="Gill Sans MT" panose="020B0502020104020203" pitchFamily="34" charset="0"/>
              </a:rPr>
              <a:t>NPU/TPU</a:t>
            </a:r>
            <a:r>
              <a:rPr lang="zh-CN" altLang="en-US" dirty="0">
                <a:latin typeface="Gill Sans MT" panose="020B0502020104020203" pitchFamily="34" charset="0"/>
              </a:rPr>
              <a:t>），以及软件定义处理器（</a:t>
            </a:r>
            <a:r>
              <a:rPr lang="en-US" altLang="zh-CN" dirty="0">
                <a:latin typeface="Gill Sans MT" panose="020B0502020104020203" pitchFamily="34" charset="0"/>
              </a:rPr>
              <a:t>SDN</a:t>
            </a:r>
            <a:r>
              <a:rPr lang="zh-CN" altLang="en-US" dirty="0">
                <a:latin typeface="Gill Sans MT" panose="020B0502020104020203" pitchFamily="34" charset="0"/>
              </a:rPr>
              <a:t>）。</a:t>
            </a:r>
          </a:p>
        </p:txBody>
      </p:sp>
      <p:sp>
        <p:nvSpPr>
          <p:cNvPr id="2" name="矩形 1">
            <a:extLst>
              <a:ext uri="{FF2B5EF4-FFF2-40B4-BE49-F238E27FC236}">
                <a16:creationId xmlns:a16="http://schemas.microsoft.com/office/drawing/2014/main" id="{63D030F5-EC3C-2244-96F9-1E3F014D403A}"/>
              </a:ext>
            </a:extLst>
          </p:cNvPr>
          <p:cNvSpPr/>
          <p:nvPr/>
        </p:nvSpPr>
        <p:spPr bwMode="auto">
          <a:xfrm>
            <a:off x="1345853" y="4221088"/>
            <a:ext cx="9505056" cy="1584176"/>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800" b="1" i="0" u="none" strike="noStrike" cap="none" normalizeH="0" baseline="0" dirty="0">
                <a:ln>
                  <a:noFill/>
                </a:ln>
                <a:solidFill>
                  <a:schemeClr val="tx1"/>
                </a:solidFill>
                <a:effectLst/>
                <a:latin typeface="Arial" charset="0"/>
                <a:ea typeface="SimSun" pitchFamily="2" charset="-122"/>
              </a:rPr>
              <a:t>图片</a:t>
            </a:r>
          </a:p>
        </p:txBody>
      </p:sp>
    </p:spTree>
    <p:extLst>
      <p:ext uri="{BB962C8B-B14F-4D97-AF65-F5344CB8AC3E}">
        <p14:creationId xmlns:p14="http://schemas.microsoft.com/office/powerpoint/2010/main" val="3034273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ECB23DA-BB84-2A44-84EB-05F6D8D0490C}"/>
              </a:ext>
            </a:extLst>
          </p:cNvPr>
          <p:cNvSpPr>
            <a:spLocks noGrp="1"/>
          </p:cNvSpPr>
          <p:nvPr>
            <p:ph type="title"/>
          </p:nvPr>
        </p:nvSpPr>
        <p:spPr/>
        <p:txBody>
          <a:bodyPr/>
          <a:lstStyle/>
          <a:p>
            <a:r>
              <a:rPr lang="en-US" altLang="zh-CN" dirty="0"/>
              <a:t>AI</a:t>
            </a:r>
            <a:r>
              <a:rPr lang="zh-CN" altLang="en-US" dirty="0"/>
              <a:t>芯片：定义</a:t>
            </a:r>
          </a:p>
        </p:txBody>
      </p:sp>
      <p:sp>
        <p:nvSpPr>
          <p:cNvPr id="5" name="内容占位符 4">
            <a:extLst>
              <a:ext uri="{FF2B5EF4-FFF2-40B4-BE49-F238E27FC236}">
                <a16:creationId xmlns:a16="http://schemas.microsoft.com/office/drawing/2014/main" id="{42878D1A-8EEE-1747-9368-BAC9550F9D87}"/>
              </a:ext>
            </a:extLst>
          </p:cNvPr>
          <p:cNvSpPr>
            <a:spLocks noGrp="1"/>
          </p:cNvSpPr>
          <p:nvPr>
            <p:ph sz="half" idx="1"/>
          </p:nvPr>
        </p:nvSpPr>
        <p:spPr>
          <a:xfrm>
            <a:off x="623635" y="1412776"/>
            <a:ext cx="10963473" cy="2520280"/>
          </a:xfrm>
        </p:spPr>
        <p:txBody>
          <a:bodyPr/>
          <a:lstStyle/>
          <a:p>
            <a:pPr eaLnBrk="1" latinLnBrk="1" hangingPunct="1">
              <a:lnSpc>
                <a:spcPct val="150000"/>
              </a:lnSpc>
            </a:pPr>
            <a:r>
              <a:rPr lang="en-US" altLang="zh-CN" b="1" dirty="0">
                <a:latin typeface="Gill Sans MT" panose="020B0502020104020203" pitchFamily="34" charset="0"/>
              </a:rPr>
              <a:t>DSA</a:t>
            </a:r>
            <a:r>
              <a:rPr lang="zh-CN" altLang="en-US" dirty="0">
                <a:latin typeface="Gill Sans MT" panose="020B0502020104020203" pitchFamily="34" charset="0"/>
              </a:rPr>
              <a:t>：特定领域的体系结构，通常被称为加速器，因为与在通用 </a:t>
            </a:r>
            <a:r>
              <a:rPr lang="en-US" altLang="zh-CN" dirty="0">
                <a:latin typeface="Gill Sans MT" panose="020B0502020104020203" pitchFamily="34" charset="0"/>
              </a:rPr>
              <a:t>CPU </a:t>
            </a:r>
            <a:r>
              <a:rPr lang="zh-CN" altLang="en-US" dirty="0">
                <a:latin typeface="Gill Sans MT" panose="020B0502020104020203" pitchFamily="34" charset="0"/>
              </a:rPr>
              <a:t>上执行整个应用程序相比，它们可以加速某些应用程序。</a:t>
            </a:r>
            <a:endParaRPr lang="en-US" altLang="zh-CN" dirty="0">
              <a:latin typeface="Gill Sans MT" panose="020B0502020104020203" pitchFamily="34" charset="0"/>
            </a:endParaRPr>
          </a:p>
          <a:p>
            <a:pPr eaLnBrk="1" latinLnBrk="1" hangingPunct="1">
              <a:lnSpc>
                <a:spcPct val="150000"/>
              </a:lnSpc>
            </a:pPr>
            <a:r>
              <a:rPr lang="zh-CN" altLang="en-US" b="1" dirty="0">
                <a:latin typeface="Gill Sans MT" panose="020B0502020104020203" pitchFamily="34" charset="0"/>
              </a:rPr>
              <a:t>好处：</a:t>
            </a:r>
            <a:r>
              <a:rPr lang="en-US" altLang="zh-CN" dirty="0">
                <a:latin typeface="Gill Sans MT" panose="020B0502020104020203" pitchFamily="34" charset="0"/>
              </a:rPr>
              <a:t>DSA </a:t>
            </a:r>
            <a:r>
              <a:rPr lang="zh-CN" altLang="en-US" dirty="0">
                <a:latin typeface="Gill Sans MT" panose="020B0502020104020203" pitchFamily="34" charset="0"/>
              </a:rPr>
              <a:t>可以实现更好的性能，因为它们更贴近应用的实际需求；</a:t>
            </a:r>
            <a:r>
              <a:rPr lang="en-US" altLang="zh-CN" dirty="0">
                <a:latin typeface="Gill Sans MT" panose="020B0502020104020203" pitchFamily="34" charset="0"/>
              </a:rPr>
              <a:t>DSA </a:t>
            </a:r>
            <a:r>
              <a:rPr lang="zh-CN" altLang="en-US" dirty="0">
                <a:latin typeface="Gill Sans MT" panose="020B0502020104020203" pitchFamily="34" charset="0"/>
              </a:rPr>
              <a:t>例子，包括图形加速单元（即</a:t>
            </a:r>
            <a:r>
              <a:rPr lang="en-US" altLang="zh-CN" dirty="0">
                <a:latin typeface="Gill Sans MT" panose="020B0502020104020203" pitchFamily="34" charset="0"/>
              </a:rPr>
              <a:t>GPU</a:t>
            </a:r>
            <a:r>
              <a:rPr lang="zh-CN" altLang="en-US" dirty="0">
                <a:latin typeface="Gill Sans MT" panose="020B0502020104020203" pitchFamily="34" charset="0"/>
              </a:rPr>
              <a:t>），用于深度学习的神经网络处理器（</a:t>
            </a:r>
            <a:r>
              <a:rPr lang="en-US" altLang="zh-CN" dirty="0">
                <a:latin typeface="Gill Sans MT" panose="020B0502020104020203" pitchFamily="34" charset="0"/>
              </a:rPr>
              <a:t>NPU/TPU</a:t>
            </a:r>
            <a:r>
              <a:rPr lang="zh-CN" altLang="en-US" dirty="0">
                <a:latin typeface="Gill Sans MT" panose="020B0502020104020203" pitchFamily="34" charset="0"/>
              </a:rPr>
              <a:t>），以及软件定义处理器（</a:t>
            </a:r>
            <a:r>
              <a:rPr lang="en-US" altLang="zh-CN" dirty="0">
                <a:latin typeface="Gill Sans MT" panose="020B0502020104020203" pitchFamily="34" charset="0"/>
              </a:rPr>
              <a:t>SDN</a:t>
            </a:r>
            <a:r>
              <a:rPr lang="zh-CN" altLang="en-US" dirty="0">
                <a:latin typeface="Gill Sans MT" panose="020B0502020104020203" pitchFamily="34" charset="0"/>
              </a:rPr>
              <a:t>）。</a:t>
            </a:r>
          </a:p>
        </p:txBody>
      </p:sp>
      <p:sp>
        <p:nvSpPr>
          <p:cNvPr id="6" name="内容占位符 4">
            <a:extLst>
              <a:ext uri="{FF2B5EF4-FFF2-40B4-BE49-F238E27FC236}">
                <a16:creationId xmlns:a16="http://schemas.microsoft.com/office/drawing/2014/main" id="{56E61F0C-6607-434C-827E-2F8DD9BA42A0}"/>
              </a:ext>
            </a:extLst>
          </p:cNvPr>
          <p:cNvSpPr txBox="1">
            <a:spLocks/>
          </p:cNvSpPr>
          <p:nvPr/>
        </p:nvSpPr>
        <p:spPr>
          <a:xfrm>
            <a:off x="623635" y="4581128"/>
            <a:ext cx="10963473" cy="1080120"/>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eaLnBrk="1" latinLnBrk="1" hangingPunct="1">
              <a:lnSpc>
                <a:spcPct val="150000"/>
              </a:lnSpc>
            </a:pPr>
            <a:r>
              <a:rPr lang="en-US" altLang="zh-CN" b="1" dirty="0">
                <a:latin typeface="Gill Sans MT" panose="020B0502020104020203" pitchFamily="34" charset="0"/>
              </a:rPr>
              <a:t>AI</a:t>
            </a:r>
            <a:r>
              <a:rPr lang="zh-CN" altLang="en-US" b="1" dirty="0">
                <a:latin typeface="Gill Sans MT" panose="020B0502020104020203" pitchFamily="34" charset="0"/>
              </a:rPr>
              <a:t> 芯片：</a:t>
            </a:r>
            <a:r>
              <a:rPr lang="en-US" altLang="zh-CN" dirty="0">
                <a:latin typeface="Gill Sans MT" panose="020B0502020104020203" pitchFamily="34" charset="0"/>
              </a:rPr>
              <a:t>AI</a:t>
            </a:r>
            <a:r>
              <a:rPr lang="zh-CN" altLang="en-US" dirty="0">
                <a:latin typeface="Gill Sans MT" panose="020B0502020104020203" pitchFamily="34" charset="0"/>
              </a:rPr>
              <a:t> 加速器或计算卡，专门用于加速 </a:t>
            </a:r>
            <a:r>
              <a:rPr lang="en-US" altLang="zh-CN" dirty="0">
                <a:latin typeface="Gill Sans MT" panose="020B0502020104020203" pitchFamily="34" charset="0"/>
              </a:rPr>
              <a:t>AI</a:t>
            </a:r>
            <a:r>
              <a:rPr lang="zh-CN" altLang="en-US" dirty="0">
                <a:latin typeface="Gill Sans MT" panose="020B0502020104020203" pitchFamily="34" charset="0"/>
              </a:rPr>
              <a:t> 应用中的大量计算任务的模块。</a:t>
            </a:r>
            <a:r>
              <a:rPr lang="en-US" altLang="zh-CN" dirty="0">
                <a:latin typeface="Gill Sans MT" panose="020B0502020104020203" pitchFamily="34" charset="0"/>
              </a:rPr>
              <a:t>AI</a:t>
            </a:r>
            <a:r>
              <a:rPr lang="zh-CN" altLang="en-US" dirty="0">
                <a:latin typeface="Gill Sans MT" panose="020B0502020104020203" pitchFamily="34" charset="0"/>
              </a:rPr>
              <a:t> 芯片是用于运行 </a:t>
            </a:r>
            <a:r>
              <a:rPr lang="en-US" altLang="zh-CN" dirty="0">
                <a:latin typeface="Gill Sans MT" panose="020B0502020104020203" pitchFamily="34" charset="0"/>
              </a:rPr>
              <a:t>AI</a:t>
            </a:r>
            <a:r>
              <a:rPr lang="zh-CN" altLang="en-US" dirty="0">
                <a:latin typeface="Gill Sans MT" panose="020B0502020104020203" pitchFamily="34" charset="0"/>
              </a:rPr>
              <a:t> 算法的专用处理器，与传统芯片（如</a:t>
            </a:r>
            <a:r>
              <a:rPr lang="en-US" altLang="zh-CN" dirty="0">
                <a:latin typeface="Gill Sans MT" panose="020B0502020104020203" pitchFamily="34" charset="0"/>
              </a:rPr>
              <a:t>CPU</a:t>
            </a:r>
            <a:r>
              <a:rPr lang="zh-CN" altLang="en-US" dirty="0">
                <a:latin typeface="Gill Sans MT" panose="020B0502020104020203" pitchFamily="34" charset="0"/>
              </a:rPr>
              <a:t>）的区别在于专用性或通用性的侧重上。</a:t>
            </a:r>
            <a:endParaRPr lang="en-US" dirty="0">
              <a:latin typeface="Gill Sans MT" panose="020B0502020104020203" pitchFamily="34" charset="0"/>
            </a:endParaRPr>
          </a:p>
        </p:txBody>
      </p:sp>
    </p:spTree>
    <p:extLst>
      <p:ext uri="{BB962C8B-B14F-4D97-AF65-F5344CB8AC3E}">
        <p14:creationId xmlns:p14="http://schemas.microsoft.com/office/powerpoint/2010/main" val="2591768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10D36-6D64-3448-8418-EE4484F1A8BD}"/>
              </a:ext>
            </a:extLst>
          </p:cNvPr>
          <p:cNvSpPr>
            <a:spLocks noGrp="1"/>
          </p:cNvSpPr>
          <p:nvPr>
            <p:ph type="title"/>
          </p:nvPr>
        </p:nvSpPr>
        <p:spPr/>
        <p:txBody>
          <a:bodyPr/>
          <a:lstStyle/>
          <a:p>
            <a:pPr latinLnBrk="1">
              <a:lnSpc>
                <a:spcPct val="120000"/>
              </a:lnSpc>
            </a:pPr>
            <a:r>
              <a:rPr lang="en-US" altLang="zh-CN" sz="8800" dirty="0">
                <a:solidFill>
                  <a:srgbClr val="C00000"/>
                </a:solidFill>
              </a:rPr>
              <a:t>Task</a:t>
            </a:r>
            <a:r>
              <a:rPr lang="zh-CN" altLang="en-US" sz="8800" dirty="0">
                <a:solidFill>
                  <a:srgbClr val="C00000"/>
                </a:solidFill>
              </a:rPr>
              <a:t> </a:t>
            </a:r>
            <a:r>
              <a:rPr lang="en-US" altLang="zh-CN" sz="8800" dirty="0">
                <a:solidFill>
                  <a:srgbClr val="C00000"/>
                </a:solidFill>
              </a:rPr>
              <a:t>&amp;Development</a:t>
            </a:r>
            <a:br>
              <a:rPr lang="en-US" altLang="zh-CN" dirty="0">
                <a:solidFill>
                  <a:srgbClr val="C00000"/>
                </a:solidFill>
              </a:rPr>
            </a:br>
            <a:r>
              <a:rPr lang="en-US" altLang="zh-CN" dirty="0">
                <a:solidFill>
                  <a:srgbClr val="C00000"/>
                </a:solidFill>
              </a:rPr>
              <a:t>AI</a:t>
            </a:r>
            <a:r>
              <a:rPr lang="zh-CN" altLang="en-US" dirty="0">
                <a:solidFill>
                  <a:srgbClr val="C00000"/>
                </a:solidFill>
              </a:rPr>
              <a:t> 芯片任务和部署</a:t>
            </a:r>
          </a:p>
        </p:txBody>
      </p:sp>
    </p:spTree>
    <p:extLst>
      <p:ext uri="{BB962C8B-B14F-4D97-AF65-F5344CB8AC3E}">
        <p14:creationId xmlns:p14="http://schemas.microsoft.com/office/powerpoint/2010/main" val="3130523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E04E96-0EA1-5948-89BF-8F3228403C87}"/>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AI</a:t>
            </a:r>
            <a:r>
              <a:rPr lang="zh-CN" altLang="en-US" dirty="0">
                <a:latin typeface="Futura Medium" panose="020B0602020204020303" pitchFamily="34" charset="-79"/>
                <a:cs typeface="Futura Medium" panose="020B0602020204020303" pitchFamily="34" charset="-79"/>
              </a:rPr>
              <a:t> 芯片任务：训练 与 推理</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FCA0CB1F-952A-374B-B0FB-2247696B73CD}"/>
              </a:ext>
            </a:extLst>
          </p:cNvPr>
          <p:cNvSpPr>
            <a:spLocks noGrp="1"/>
          </p:cNvSpPr>
          <p:nvPr>
            <p:ph sz="half" idx="1"/>
          </p:nvPr>
        </p:nvSpPr>
        <p:spPr>
          <a:xfrm>
            <a:off x="623635" y="1412776"/>
            <a:ext cx="4610649" cy="4525736"/>
          </a:xfrm>
        </p:spPr>
        <p:txBody>
          <a:bodyPr/>
          <a:lstStyle/>
          <a:p>
            <a:pPr latinLnBrk="1">
              <a:lnSpc>
                <a:spcPct val="150000"/>
              </a:lnSpc>
            </a:pPr>
            <a:r>
              <a:rPr lang="zh-CN" altLang="en-US" b="1" dirty="0">
                <a:latin typeface="Gill Sans MT" panose="020B0502020104020203" pitchFamily="34" charset="0"/>
              </a:rPr>
              <a:t>训练：</a:t>
            </a:r>
            <a:r>
              <a:rPr lang="zh-CN" altLang="en-US" dirty="0">
                <a:latin typeface="Gill Sans MT" panose="020B0502020104020203" pitchFamily="34" charset="0"/>
              </a:rPr>
              <a:t>合适的模型结构以及损失函数和优化算法，将数据集以 </a:t>
            </a:r>
            <a:r>
              <a:rPr lang="en-US" altLang="zh-CN" dirty="0">
                <a:latin typeface="Gill Sans MT" panose="020B0502020104020203" pitchFamily="34" charset="0"/>
              </a:rPr>
              <a:t>mini-batch</a:t>
            </a:r>
            <a:r>
              <a:rPr lang="zh-CN" altLang="en-US" dirty="0">
                <a:latin typeface="Gill Sans MT" panose="020B0502020104020203" pitchFamily="34" charset="0"/>
              </a:rPr>
              <a:t> 反复进行前向计算并计算损失，反向计算梯度利用优化函数来更新模型，使得损失函数最小。</a:t>
            </a:r>
            <a:endParaRPr lang="en-US" altLang="zh-CN" dirty="0">
              <a:latin typeface="Gill Sans MT" panose="020B0502020104020203" pitchFamily="34" charset="0"/>
            </a:endParaRPr>
          </a:p>
          <a:p>
            <a:pPr latinLnBrk="1">
              <a:lnSpc>
                <a:spcPct val="150000"/>
              </a:lnSpc>
            </a:pPr>
            <a:endParaRPr lang="zh-CN" altLang="en-US" dirty="0">
              <a:latin typeface="Gill Sans MT" panose="020B0502020104020203" pitchFamily="34" charset="0"/>
            </a:endParaRPr>
          </a:p>
          <a:p>
            <a:pPr latinLnBrk="1">
              <a:lnSpc>
                <a:spcPct val="150000"/>
              </a:lnSpc>
            </a:pPr>
            <a:r>
              <a:rPr lang="zh-CN" altLang="en-US" b="1" dirty="0">
                <a:latin typeface="Gill Sans MT" panose="020B0502020104020203" pitchFamily="34" charset="0"/>
              </a:rPr>
              <a:t>推理：</a:t>
            </a:r>
            <a:r>
              <a:rPr lang="zh-CN" altLang="en-US" dirty="0">
                <a:latin typeface="Gill Sans MT" panose="020B0502020104020203" pitchFamily="34" charset="0"/>
              </a:rPr>
              <a:t>训练好的模型结构和参数基础上，一次前向传播得到模型输出过程。最终目标是将训练好的模型部署生产环境中。</a:t>
            </a:r>
            <a:endParaRPr kumimoji="1" lang="zh-CN" altLang="en-US" dirty="0">
              <a:latin typeface="Gill Sans MT" panose="020B0502020104020203" pitchFamily="34" charset="0"/>
            </a:endParaRPr>
          </a:p>
        </p:txBody>
      </p:sp>
      <p:pic>
        <p:nvPicPr>
          <p:cNvPr id="6" name="内容占位符 5">
            <a:extLst>
              <a:ext uri="{FF2B5EF4-FFF2-40B4-BE49-F238E27FC236}">
                <a16:creationId xmlns:a16="http://schemas.microsoft.com/office/drawing/2014/main" id="{5D0DA028-9151-0840-947F-24E144410409}"/>
              </a:ext>
            </a:extLst>
          </p:cNvPr>
          <p:cNvPicPr>
            <a:picLocks noGrp="1" noChangeAspect="1"/>
          </p:cNvPicPr>
          <p:nvPr>
            <p:ph sz="half" idx="10"/>
          </p:nvPr>
        </p:nvPicPr>
        <p:blipFill>
          <a:blip r:embed="rId2" cstate="screen">
            <a:extLst>
              <a:ext uri="{28A0092B-C50C-407E-A947-70E740481C1C}">
                <a14:useLocalDpi xmlns:a14="http://schemas.microsoft.com/office/drawing/2010/main"/>
              </a:ext>
            </a:extLst>
          </a:blip>
          <a:stretch>
            <a:fillRect/>
          </a:stretch>
        </p:blipFill>
        <p:spPr>
          <a:xfrm>
            <a:off x="5436273" y="1656683"/>
            <a:ext cx="6136854" cy="4203473"/>
          </a:xfrm>
        </p:spPr>
      </p:pic>
    </p:spTree>
    <p:extLst>
      <p:ext uri="{BB962C8B-B14F-4D97-AF65-F5344CB8AC3E}">
        <p14:creationId xmlns:p14="http://schemas.microsoft.com/office/powerpoint/2010/main" val="731977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31522</TotalTime>
  <Words>1442</Words>
  <Application>Microsoft Macintosh PowerPoint</Application>
  <PresentationFormat>自定义</PresentationFormat>
  <Paragraphs>114</Paragraphs>
  <Slides>30</Slides>
  <Notes>1</Notes>
  <HiddenSlides>0</HiddenSlides>
  <MMClips>0</MMClips>
  <ScaleCrop>false</ScaleCrop>
  <HeadingPairs>
    <vt:vector size="6" baseType="variant">
      <vt:variant>
        <vt:lpstr>已用的字体</vt:lpstr>
      </vt:variant>
      <vt:variant>
        <vt:i4>15</vt:i4>
      </vt:variant>
      <vt:variant>
        <vt:lpstr>主题</vt:lpstr>
      </vt:variant>
      <vt:variant>
        <vt:i4>6</vt:i4>
      </vt:variant>
      <vt:variant>
        <vt:lpstr>幻灯片标题</vt:lpstr>
      </vt:variant>
      <vt:variant>
        <vt:i4>30</vt:i4>
      </vt:variant>
    </vt:vector>
  </HeadingPairs>
  <TitlesOfParts>
    <vt:vector size="51"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Franklin Gothic Book</vt:lpstr>
      <vt:lpstr>Franklin Gothic Medium</vt:lpstr>
      <vt:lpstr>Futura Medium</vt:lpstr>
      <vt:lpstr>Gill Sans MT</vt:lpstr>
      <vt:lpstr>Wingdings</vt:lpstr>
      <vt:lpstr>Title1</vt:lpstr>
      <vt:lpstr>Title2</vt:lpstr>
      <vt:lpstr>content01</vt:lpstr>
      <vt:lpstr>Content02</vt:lpstr>
      <vt:lpstr>code01</vt:lpstr>
      <vt:lpstr>Thankyou</vt:lpstr>
      <vt:lpstr>AI 芯片</vt:lpstr>
      <vt:lpstr>PowerPoint 演示文稿</vt:lpstr>
      <vt:lpstr>PowerPoint 演示文稿</vt:lpstr>
      <vt:lpstr>PowerPoint 演示文稿</vt:lpstr>
      <vt:lpstr>What is AI Chip 什么是AI芯片</vt:lpstr>
      <vt:lpstr>AI芯片：定义</vt:lpstr>
      <vt:lpstr>AI芯片：定义</vt:lpstr>
      <vt:lpstr>Task &amp;Development AI 芯片任务和部署</vt:lpstr>
      <vt:lpstr>AI 芯片任务：训练 与 推理</vt:lpstr>
      <vt:lpstr>AI 芯片部署方式：云、边、端</vt:lpstr>
      <vt:lpstr>AI 芯片部署方式：云、边、端</vt:lpstr>
      <vt:lpstr>RoadMap AI 芯片技术路线</vt:lpstr>
      <vt:lpstr>AI 芯片技术路线</vt:lpstr>
      <vt:lpstr>GPU</vt:lpstr>
      <vt:lpstr>GPU</vt:lpstr>
      <vt:lpstr>FPGA</vt:lpstr>
      <vt:lpstr>FPGA</vt:lpstr>
      <vt:lpstr>ASIC</vt:lpstr>
      <vt:lpstr>ASIC</vt:lpstr>
      <vt:lpstr>AI 芯片技术路线</vt:lpstr>
      <vt:lpstr>Application scenario AI芯片应用场景</vt:lpstr>
      <vt:lpstr>芯片场景</vt:lpstr>
      <vt:lpstr>芯片场景</vt:lpstr>
      <vt:lpstr>芯片场景</vt:lpstr>
      <vt:lpstr>芯片场景总结</vt:lpstr>
      <vt:lpstr>IOT AI应用</vt:lpstr>
      <vt:lpstr>IOT AI应用</vt:lpstr>
      <vt:lpstr>IOT AI应用</vt:lpstr>
      <vt:lpstr>PowerPoint 演示文稿</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5166</cp:revision>
  <dcterms:created xsi:type="dcterms:W3CDTF">2015-01-14T10:38:57Z</dcterms:created>
  <dcterms:modified xsi:type="dcterms:W3CDTF">2023-03-04T10:18:25Z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